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46" r:id="rId2"/>
    <p:sldId id="287" r:id="rId3"/>
    <p:sldId id="285" r:id="rId4"/>
    <p:sldId id="343" r:id="rId5"/>
    <p:sldId id="354" r:id="rId6"/>
    <p:sldId id="344" r:id="rId7"/>
    <p:sldId id="269" r:id="rId8"/>
    <p:sldId id="268" r:id="rId9"/>
    <p:sldId id="352" r:id="rId10"/>
    <p:sldId id="353" r:id="rId11"/>
    <p:sldId id="288" r:id="rId12"/>
    <p:sldId id="272" r:id="rId13"/>
    <p:sldId id="309" r:id="rId14"/>
    <p:sldId id="310" r:id="rId15"/>
    <p:sldId id="311" r:id="rId16"/>
    <p:sldId id="312" r:id="rId17"/>
    <p:sldId id="313" r:id="rId18"/>
    <p:sldId id="349" r:id="rId19"/>
    <p:sldId id="315" r:id="rId20"/>
    <p:sldId id="316" r:id="rId21"/>
    <p:sldId id="317" r:id="rId22"/>
    <p:sldId id="318" r:id="rId23"/>
    <p:sldId id="319" r:id="rId24"/>
    <p:sldId id="320" r:id="rId25"/>
    <p:sldId id="321" r:id="rId26"/>
    <p:sldId id="274" r:id="rId27"/>
    <p:sldId id="322" r:id="rId28"/>
    <p:sldId id="323" r:id="rId29"/>
    <p:sldId id="325" r:id="rId30"/>
    <p:sldId id="324" r:id="rId31"/>
    <p:sldId id="326" r:id="rId32"/>
    <p:sldId id="276" r:id="rId33"/>
    <p:sldId id="327" r:id="rId34"/>
    <p:sldId id="329" r:id="rId35"/>
    <p:sldId id="328" r:id="rId36"/>
    <p:sldId id="330" r:id="rId37"/>
    <p:sldId id="350" r:id="rId38"/>
    <p:sldId id="331" r:id="rId39"/>
    <p:sldId id="332" r:id="rId40"/>
    <p:sldId id="333" r:id="rId41"/>
    <p:sldId id="334" r:id="rId42"/>
    <p:sldId id="336" r:id="rId43"/>
    <p:sldId id="279" r:id="rId44"/>
    <p:sldId id="280" r:id="rId45"/>
    <p:sldId id="281" r:id="rId46"/>
    <p:sldId id="282"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44" autoAdjust="0"/>
  </p:normalViewPr>
  <p:slideViewPr>
    <p:cSldViewPr>
      <p:cViewPr>
        <p:scale>
          <a:sx n="83" d="100"/>
          <a:sy n="83" d="100"/>
        </p:scale>
        <p:origin x="-2424" y="-7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04.06.2020</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04.06.2020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04.06.2020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04.06.2020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04.06.2020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04.06.2020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04.06.2020</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D9F75050-0E15-4C5B-92B0-66D068882F1F}" type="datetimeFigureOut">
              <a:rPr lang="tr-TR" smtClean="0"/>
              <a:pPr/>
              <a:t>04.06.2020</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04.06.2020</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D9F75050-0E15-4C5B-92B0-66D068882F1F}" type="datetimeFigureOut">
              <a:rPr lang="tr-TR" smtClean="0"/>
              <a:pPr/>
              <a:t>04.06.2020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04.06.2020</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04.06.2020</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comb/>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ww.vakfikebirdh.gov.tr/icerik.php?cid=122&amp;ei=OP5aVff5HcHnygPw3YAo&amp;psig=AFQjCNEL9jXF2uTMNVk9A1vB_f4I_wciSg&amp;ust=1432113019734965"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tr/url?sa=i&amp;rct=j&amp;q=&amp;esrc=s&amp;source=images&amp;cd=&amp;cad=rja&amp;uact=8&amp;ved=0CAcQjRw&amp;url=http://www.insanbu.com/a_haber.php?nosu=1416&amp;ei=VZpXVa-1F6TP7Qb5mYDADA&amp;bvm=bv.93564037,d.bGg&amp;psig=AFQjCNEF8WAKblpZwAEpKqU9f4REWJbR0Q&amp;ust=1431890868006015"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www.youtube.com/watch?v=ZTKi2qMuBh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www.google.com.tr/url?sa=i&amp;rct=j&amp;q=&amp;esrc=s&amp;source=images&amp;cd=&amp;cad=rja&amp;uact=8&amp;ved=0CAcQjRw&amp;url=http://turkey.convatec.com/cilt-ve-yara-bak%C4%B1m%C4%B1/cilt-bak%C4%B1m%C4%B1/banyo-yapma.aspx&amp;ei=05pXVZbSK6SC7gaRu4DgDw&amp;bvm=bv.93564037,d.bGg&amp;psig=AFQjCNEF8WAKblpZwAEpKqU9f4REWJbR0Q&amp;ust=1431890868006015" TargetMode="External"/><Relationship Id="rId1" Type="http://schemas.openxmlformats.org/officeDocument/2006/relationships/slideLayout" Target="../slideLayouts/slideLayout7.xml"/><Relationship Id="rId6" Type="http://schemas.openxmlformats.org/officeDocument/2006/relationships/hyperlink" Target="http://www.google.com.tr/url?sa=i&amp;rct=j&amp;q=&amp;esrc=s&amp;source=images&amp;cd=&amp;cad=rja&amp;uact=8&amp;ved=0CAcQjRw&amp;url=http://www.wikihow.com/Give-a-Sponge-Bath&amp;ei=05pXVZbSK6SC7gaRu4DgDw&amp;bvm=bv.93564037,d.bGg&amp;psig=AFQjCNEF8WAKblpZwAEpKqU9f4REWJbR0Q&amp;ust=1431890868006015" TargetMode="External"/><Relationship Id="rId5" Type="http://schemas.openxmlformats.org/officeDocument/2006/relationships/image" Target="../media/image12.jpeg"/><Relationship Id="rId4" Type="http://schemas.openxmlformats.org/officeDocument/2006/relationships/hyperlink" Target="http://www.google.com.tr/url?sa=i&amp;rct=j&amp;q=&amp;esrc=s&amp;source=images&amp;cd=&amp;cad=rja&amp;uact=8&amp;ved=0CAcQjRw&amp;url=http://www.convatec.com/wound-skin/skin-care/cleansing&amp;ei=05pXVZbSK6SC7gaRu4DgDw&amp;bvm=bv.93564037,d.bGg&amp;psig=AFQjCNEF8WAKblpZwAEpKqU9f4REWJbR0Q&amp;ust=143189086800601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tr/url?sa=i&amp;rct=j&amp;q=&amp;esrc=s&amp;source=images&amp;cd=&amp;cad=rja&amp;uact=8&amp;ved=0CAcQjRw&amp;url=http://www.refakatci.net/hasta-yatak-icinde-tam-vucut-banyosu-islem-sirasi.html&amp;ei=gplXVfp1hrbuBtjXgOAD&amp;bvm=bv.93564037,d.bGg&amp;psig=AFQjCNHEjTVa4goiq3oTAcCgOUn9USY-6g&amp;ust=1431890678287915" TargetMode="Externa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www.sozcu.com.tr/2015/ekonomi/bu-da-hasta-yatagi-ranti-745260/" TargetMode="Externa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www.google.com.tr/url?sa=i&amp;rct=j&amp;q=&amp;esrc=s&amp;source=images&amp;cd=&amp;cad=rja&amp;uact=8&amp;ved=0CAcQjRw&amp;url=http://www.varis.pro/venoz-yetersizlik&amp;ei=oaxYVbDkF7OP7Ab7sYKgDw&amp;psig=AFQjCNG3wUSQVEu6WLo4atWqmkG4bZ5v1g&amp;ust=1431961033408710" TargetMode="External"/><Relationship Id="rId5" Type="http://schemas.openxmlformats.org/officeDocument/2006/relationships/image" Target="../media/image19.jpeg"/><Relationship Id="rId4" Type="http://schemas.openxmlformats.org/officeDocument/2006/relationships/hyperlink" Target="http://www.google.com.tr/url?sa=i&amp;rct=j&amp;q=&amp;esrc=s&amp;source=images&amp;cd=&amp;cad=rja&amp;uact=8&amp;ved=0CAcQjRw&amp;url=http://www.uzmantv.com/uzman/estetik-ve-plastik-cerrahi-uzmani-prof.-dr.-muzaffer-altindas&amp;ei=mKpYVeXmA5Kp7AaupYHICw&amp;bvm=bv.93564037,d.bGQ&amp;psig=AFQjCNGJy5A5m3EbXSaW0SixPWhs0i3_xA&amp;ust=143196056437543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tr/url?sa=i&amp;rct=j&amp;q=&amp;esrc=s&amp;source=images&amp;cd=&amp;cad=rja&amp;uact=8&amp;ved=&amp;url=http://www.haber7.com/anne-cocuk&amp;ei=Gq5YVc62HefmyQPRk4H4Bg&amp;psig=AFQjCNH3MJYOxrKCrAntm2VcRiDfXmUWIw&amp;ust=1431961498985450"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tr/url?sa=i&amp;rct=j&amp;q=&amp;esrc=s&amp;source=images&amp;cd=&amp;cad=rja&amp;uact=8&amp;ved=0CAcQjRw&amp;url=http://haberciniz.biz/bakima-muhtac-yasli-hastaya-hemsireler-sahip-cikti-trabzon-694689h.htm&amp;ei=VZpXVa-1F6TP7Qb5mYDADA&amp;bvm=bv.93564037,d.bGg&amp;psig=AFQjCNEF8WAKblpZwAEpKqU9f4REWJbR0Q&amp;ust=1431890868006015"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hyperlink" Target="http://aragec.com/yatalak+olmak.html" TargetMode="External"/><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google.com.tr/url?sa=i&amp;rct=j&amp;q=&amp;esrc=s&amp;source=images&amp;cd=&amp;cad=rja&amp;uact=8&amp;ved=0CAcQjRw&amp;url=https://www.atdove.org/articles/Urine-Output&amp;ei=ibVYVZCGA8yM7AbSnYCAAw&amp;psig=AFQjCNFww8PZEx3okVriwLNlZ3umtFEYug&amp;ust=1431963330469142" TargetMode="Externa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ww.kelimecik.com/index.php/2010/09/the-origin-of-wedding-rings-and-why-theyre-worn-on-the-4th-finger-of-the-left-hand/images/resmi_gazete_igmd_901541928.jpg&amp;size=article_medium?q=tart%C4%B1lmak&amp;tart%C4%B1lmak.html&amp;ei=Y7dYVbDwNsqP7Ab234GACQ&amp;psig=AFQjCNHldcwI-8aWB6WhQYdEaBhHgLrqcA&amp;ust=1431963839399543" TargetMode="External"/><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ww.insanbu.com/a_haber.php?nosu=1416&amp;ei=VZpXVa-1F6TP7Qb5mYDADA&amp;bvm=bv.93564037,d.bGg&amp;psig=AFQjCNEF8WAKblpZwAEpKqU9f4REWJbR0Q&amp;ust=1431890868006015"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tr/url?sa=i&amp;rct=j&amp;q=&amp;esrc=s&amp;source=images&amp;cd=&amp;cad=rja&amp;uact=8&amp;ved=0CAcQjRw&amp;url=http://www.orhanelidh.saglik.gov.tr/menu/hks-kalite-yonetimi/en-iyi-uygulama-ornekleri.htm&amp;ei=cbhYVcf5PLPQ7AbC0ILYCQ&amp;psig=AFQjCNEBFN45G9rXCzozE_fjPamATd-1XA&amp;ust=1431964118916591" TargetMode="Externa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hyperlink" Target="http://www.google.com.tr/url?sa=i&amp;rct=j&amp;q=&amp;esrc=s&amp;source=images&amp;cd=&amp;cad=rja&amp;uact=8&amp;ved=0CAcQjRw&amp;url=http://www.saglikmeydani.com/ilk-yardim-egitimi/yara-pansumani-sutur-ve-kesiler-h400.html&amp;ei=bLpYVc3QOJCu7AbVw4DoBw&amp;psig=AFQjCNGAfCC-rgRA-zgFAjaoXoOPaI4ihg&amp;ust=1431964627516076" TargetMode="Externa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ww.e-doktorunuz.com/hit.asp?id=93&amp;ei=wrlYVbXPBO3X7AaCtIGIDw&amp;psig=AFQjCNHXn1OzjCc_SCG5No04iuhd8aSgOQ&amp;ust=1431964441857635" TargetMode="External"/><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hyperlink" Target="http://www.google.com.tr/url?sa=i&amp;rct=j&amp;q=&amp;esrc=s&amp;source=images&amp;cd=&amp;cad=rja&amp;uact=8&amp;ved=0CAcQjRw&amp;url=http://www.saglikaktuel.com/haber/kan-ornegi-verirken-dikkat-41934.htm&amp;ei=_LtYVdvuPMGd7gaUmoOgDA&amp;psig=AFQjCNGOl7Ys5LeuuutyBe2tEwt_HZWvbw&amp;ust=1431965025194447" TargetMode="External"/><Relationship Id="rId1" Type="http://schemas.openxmlformats.org/officeDocument/2006/relationships/slideLayout" Target="../slideLayouts/slideLayout7.xml"/><Relationship Id="rId6" Type="http://schemas.openxmlformats.org/officeDocument/2006/relationships/hyperlink" Target="http://www.google.com.tr/url?sa=i&amp;rct=j&amp;q=&amp;esrc=s&amp;source=images&amp;cd=&amp;cad=rja&amp;uact=8&amp;ved=0CAcQjRw&amp;url=http://www.herodevyapilir.com/odev_indir/3195/Biyokimya_Nedir.html&amp;ei=dLxYVcjKFqTY7Ab6uIDgDA&amp;psig=AFQjCNGI7L66e4y3WNO3F00p0dK9GYDxIg&amp;ust=1431965140668619" TargetMode="External"/><Relationship Id="rId5" Type="http://schemas.openxmlformats.org/officeDocument/2006/relationships/image" Target="../media/image41.jpeg"/><Relationship Id="rId4" Type="http://schemas.openxmlformats.org/officeDocument/2006/relationships/hyperlink" Target="http://www.google.com.tr/url?sa=i&amp;rct=j&amp;q=&amp;esrc=s&amp;source=images&amp;cd=&amp;cad=rja&amp;uact=8&amp;ved=0CAcQjRw&amp;url=http://tr.depositphotos.com/2017801/stock-photo-urine-specimen.html&amp;ei=MbxYVa63LeaE7ga-mIHACQ&amp;psig=AFQjCNGlvf08JlFk-7JwOOkFYPdE4Rvusg&amp;ust=143196509077823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ww.sefakoysmtmedikal.com/?product=2652722&amp;pt=Gazl%C4%B1+Bezler&amp;ei=GrtYVaTsBKOt7AalpYPwBg&amp;psig=AFQjCNH5VIG8PGpPcNLdNcZ238F4iUjQGg&amp;ust=1431964809285872" TargetMode="Externa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hyperlink" Target="http://www.google.com.tr/url?sa=i&amp;rct=j&amp;q=&amp;esrc=s&amp;source=images&amp;cd=&amp;cad=rja&amp;uact=8&amp;ved=0CAcQjRw&amp;url=http://plastik-rek-cerr.uludag.edu.tr/yanikmerkezi.htm&amp;ei=ZLtYVeaMJ4_B7AaWzoDwDA&amp;psig=AFQjCNEXo1t4zcvHjWA60YNigMZcWl3omA&amp;ust=1431964880193201" TargetMode="Externa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m.tr/url?sa=i&amp;rct=j&amp;q=&amp;esrc=s&amp;source=images&amp;cd=&amp;cad=rja&amp;uact=8&amp;ved=0CAcQjRw&amp;url=http://www.kansader.org.tr/post/show/142-psikolojiniz-kanseri-durdurabilir.html&amp;ei=Q71YVfSFIIec7gb0lIAQ&amp;psig=AFQjCNEoi0Y6Vyf8flkt3DK4M-L9Fsx6vA&amp;ust=1431965333588522" TargetMode="Externa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hyperlink" Target="http://www.google.com.tr/url?sa=i&amp;rct=j&amp;q=&amp;esrc=s&amp;source=images&amp;cd=&amp;cad=rja&amp;uact=8&amp;ved=0CAcQjRw&amp;url=http://www.sektorde.com/firma/a-dora-huzurevi-ve.html&amp;ei=VZpXVa-1F6TP7Qb5mYDADA&amp;bvm=bv.93564037,d.bGg&amp;psig=AFQjCNEF8WAKblpZwAEpKqU9f4REWJbR0Q&amp;ust=143189086800601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amp;url=http://www.sdplatform.com/Dergi/306/Ebelik-meslegini-nasil-yok-ediyoruz.aspx&amp;ei=WvlaVZeVDqG2ygPYuYGIBw&amp;psig=AFQjCNH0Xz_Ax7gTb8EsDxNEmnFAKw44Gw&amp;ust=1432111834505270" TargetMode="External"/><Relationship Id="rId2" Type="http://schemas.openxmlformats.org/officeDocument/2006/relationships/hyperlink" Target="http://www.google.com.tr/url?sa=i&amp;rct=j&amp;q=&amp;esrc=s&amp;source=images&amp;cd=&amp;cad=rja&amp;uact=8&amp;ved=0CAcQjRw&amp;url=http://www.frmez.org/meslek-tanitimi/95264-ebe-ebe-kimdir-ebe-hakkinda-ebe-meslegi-ebe-olmak-ebelik-ebelik-meslegi-ebe-tanimi.html&amp;ei=O_laVdPqAsSmygPvp4CYBw&amp;psig=AFQjCNHgs26iCpvEy99ekeEF60paW3hHXw&amp;ust=1432111663544878" TargetMode="Externa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hyperlink" Target="http://www.google.com.tr/url?sa=i&amp;rct=j&amp;q=&amp;esrc=s&amp;source=images&amp;cd=&amp;cad=rja&amp;uact=8&amp;ved=0CAcQjRw&amp;url=http://www.dunyadogum.com/index.php?page=pages/dogumhane&amp;ei=70taVbCrJYGfyAOOkoCoBw&amp;bvm=bv.93564037,d.bGQ&amp;psig=AFQjCNHXUcWHa2mxcNdlEYhDK-QXDxwbGw&amp;ust=1432067262894438" TargetMode="Externa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com.tr/url?sa=i&amp;rct=j&amp;q=&amp;esrc=s&amp;source=images&amp;cd=&amp;cad=rja&amp;uact=8&amp;ved=0CAcQjRw&amp;url=http://kastamonuhalksagligi.gov.tr/ureme-sagligi-egitimi&amp;ei=XT9aVYnBJ6j9ygPPjYD4Bg&amp;bvm=bv.93564037,d.bGQ&amp;psig=AFQjCNGlGd1OSlBNfhrSt-NqwRjKH19dQQ&amp;ust=1432064143529222" TargetMode="Externa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hyperlink" Target="http://www.google.com.tr/url?sa=i&amp;rct=j&amp;q=&amp;esrc=s&amp;source=images&amp;cd=&amp;cad=rja&amp;uact=8&amp;ved=0CAcQjRw&amp;url=http://www.corum.hsm.saglik.gov.tr/tr/birim-haberleri/index.php?option=com_content&amp;view=article&amp;id=529&amp;ei=mT9aVZrYHOOuygOt4YDQDQ&amp;bvm=bv.93564037,d.bGQ&amp;psig=AFQjCNGlGd1OSlBNfhrSt-NqwRjKH19dQQ&amp;ust=1432064143529222"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com.tr/url?sa=i&amp;rct=j&amp;q=&amp;esrc=s&amp;source=images&amp;cd=&amp;cad=rja&amp;uact=8&amp;ved=0CAcQjRw&amp;url=http://www.gyereketszeretnenk.hu/mesterseges-modszerek&amp;ei=5EBaVfyuPOr4yQPe14O4Cg&amp;bvm=bv.93564037,d.bGQ&amp;psig=AFQjCNFhlZDyZBGDwBisRrBxZgPtH5XBxg&amp;ust=1432064543272641" TargetMode="Externa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hyperlink" Target="http://www.google.com.tr/url?sa=i&amp;rct=j&amp;q=&amp;esrc=s&amp;source=images&amp;cd=&amp;cad=rja&amp;uact=8&amp;ved=0CAcQjRw&amp;url=http://www.kesan.ism.saglik.gov.tr/ksm/gebe-doguma-hazirlik-egitim-sinifi/&amp;ei=bkFaVfG5Iom9ygOFqYGYBw&amp;bvm=bv.93564037,d.bGQ&amp;psig=AFQjCNH2qt2MZ_FP8S5z77jHTw5ymEGyZQ&amp;ust=143206464790377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7.jpeg"/><Relationship Id="rId2" Type="http://schemas.openxmlformats.org/officeDocument/2006/relationships/hyperlink" Target="http://www.kadinmodasi.com.tr/dogum-cantasinda-olmasi-gerekenler-1052.html" TargetMode="External"/><Relationship Id="rId1" Type="http://schemas.openxmlformats.org/officeDocument/2006/relationships/slideLayout" Target="../slideLayouts/slideLayout7.xml"/><Relationship Id="rId6" Type="http://schemas.openxmlformats.org/officeDocument/2006/relationships/hyperlink" Target="https://www.google.com.tr/url?sa=i&amp;rct=j&amp;q=&amp;esrc=s&amp;source=images&amp;cd=&amp;cad=rja&amp;uact=8&amp;ved=0CAcQjRw&amp;url=https://www.lilakutu.com/kombin/&amp;ei=9ENaVbWsDcPXyQOflYCQBw&amp;bvm=bv.93564037,d.bGQ&amp;psig=AFQjCNFpwbAwxVCYC3sdsMH-rYCTPQBJxQ&amp;ust=1432065328797991" TargetMode="External"/><Relationship Id="rId5" Type="http://schemas.openxmlformats.org/officeDocument/2006/relationships/image" Target="../media/image56.jpeg"/><Relationship Id="rId4" Type="http://schemas.openxmlformats.org/officeDocument/2006/relationships/hyperlink" Target="http://www.google.com.tr/url?sa=i&amp;rct=j&amp;q=&amp;esrc=s&amp;source=images&amp;cd=&amp;cad=rja&amp;uact=8&amp;ved=0CAcQjRw&amp;url=http://sanalzade.com/hamilelikte-beslenme.html&amp;ei=g0NaVbjYOsL5ygPbh4GwBw&amp;bvm=bv.93564037,d.bGQ&amp;psig=AFQjCNEFzZDQukQWvJqugw1wAfy_awtUpA&amp;ust=1432065206359953"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google.com.tr/url?sa=i&amp;rct=j&amp;q=&amp;esrc=s&amp;source=images&amp;cd=&amp;cad=rja&amp;uact=8&amp;ved=0CAcQjRw&amp;url=http://www.saglikpark.com/haber/dogum_eylemi_ve_dogum.htm&amp;ei=q0RaVZGNE4a_ywO6n4DIBw&amp;bvm=bv.93564037,d.bGQ&amp;psig=AFQjCNHWtrcNaXoL57cOISY11bwlTv0KOg&amp;ust=1432065498503705" TargetMode="Externa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hyperlink" Target="http://www.annebebektv.com/dogum-sancisi-nasil-baslar-ve-nasil-olur.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google.com.tr/url?sa=i&amp;rct=j&amp;q=&amp;esrc=s&amp;source=images&amp;cd=&amp;cad=rja&amp;uact=8&amp;ved=0CAcQjRw&amp;url=http://bebeimgeliyor.blogspot.com/2011/04/15-aylik-bebek-gelisimi.html&amp;ei=O0JaVculKIKhyAO5r4GQBw&amp;bvm=bv.93564037,d.bGQ&amp;psig=AFQjCNFb3DIISTGbaxEfzvFIoJ78ls-YbA&amp;ust=1432064856355920"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google.com.tr/url?sa=i&amp;rct=j&amp;q=&amp;esrc=s&amp;source=images&amp;cd=&amp;cad=rja&amp;uact=8&amp;ved=0CAcQjRw&amp;url=http://www.anneoluncaanladim.com/cadica/3320/emziren-kadina-15-yil-gece-nobeti-yok&amp;ei=80daVez0IOvhywOHloGABw&amp;bvm=bv.93564037,d.bGQ&amp;psig=AFQjCNHwBj12cmXhrXbwp7Q0DA613zC58A&amp;ust=1432066376878465" TargetMode="External"/><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hyperlink" Target="http://www.google.com.tr/url?sa=i&amp;rct=j&amp;q=&amp;esrc=s&amp;source=images&amp;cd=&amp;cad=rja&amp;uact=8&amp;ved=0CAcQjRw&amp;url=http://www.kozmetikcim.com/default.aspx?pageID=55&amp;ei=aEhaVcTSKMrnygOcjoH4CQ&amp;bvm=bv.93564037,d.bGQ&amp;psig=AFQjCNFHrRhLpq1jFzjPDtbJI0q14VOpVQ&amp;ust=1432066497697800"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m.tr/url?sa=i&amp;rct=j&amp;q=&amp;esrc=s&amp;source=images&amp;cd=&amp;cad=rja&amp;uact=8&amp;ved=0CAcQjRw&amp;url=http://www.luckytale.com/metenin-dogum-hikayesi/&amp;ei=d0laVY-VMcGhyAOc7YHABw&amp;bvm=bv.93564037,d.bGQ&amp;psig=AFQjCNHNdQmmMw77CD2RvYrUoIiCRc5EgA&amp;ust=1432066791452660" TargetMode="External"/><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hyperlink" Target="https://bebeimgeliyor.wordpress.com/2009/0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google.com.tr/url?sa=i&amp;rct=j&amp;q=&amp;esrc=s&amp;source=images&amp;cd=&amp;cad=rja&amp;uact=8&amp;ved=0CAcQjRw&amp;url=http://www.alasayvan.com/kadin-ve-aile/367552-aile-planlamasinin-onemi-aile-planlamasi-nedir.html&amp;ei=gUpaVZLmIIXgyQOolIHwBQ&amp;bvm=bv.93564037,d.bGQ&amp;psig=AFQjCNF8U36IGoLmiIm6WQCHmjchuiHx-w&amp;ust=1432067064407528" TargetMode="External"/><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hyperlink" Target="http://www.google.com.tr/url?sa=i&amp;rct=j&amp;q=&amp;esrc=s&amp;source=images&amp;cd=&amp;cad=rja&amp;uact=8&amp;ved=0CAcQjRw&amp;url=http://www.steersman.in/yeni-dogan-bebegin-ilk-bakimi.html&amp;ei=4EpaVezXE8afyAP_8oDQCA&amp;bvm=bv.93564037,d.bGQ&amp;psig=AFQjCNGNMsF8CTgbaxy2Dr4MMUnu111geg&amp;ust=1432067139986378"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www.google.com.tr/url?sa=i&amp;rct=j&amp;q=&amp;esrc=s&amp;source=images&amp;cd=&amp;cad=rja&amp;uact=8&amp;ved=0CAcQjRw&amp;url=http://www.dunyadogum.com/index.php?page=pages/sanaltur&amp;ei=ZktaVZfNIMK6ygOcz4DYBg&amp;bvm=bv.93564037,d.bGQ&amp;psig=AFQjCNHXUcWHa2mxcNdlEYhDK-QXDxwbGw&amp;ust=1432067262894438" TargetMode="Externa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hyperlink" Target="http://www.google.com.tr/url?sa=i&amp;rct=j&amp;q=&amp;esrc=s&amp;source=images&amp;cd=&amp;cad=rja&amp;uact=8&amp;ved=0CAcQjRw&amp;url=http://bebekgebelik.blogcu.com/epizyotomi-ve-forseps-fotograflari/1304747&amp;ei=mUxaVfugPML4ygOhpoHIDA&amp;bvm=bv.93564037,d.bGQ&amp;psig=AFQjCNHFNajcJ7bj8VvkL9tWId_8Gp8VMg&amp;ust=1432067551916189"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hyperlink" Target="http://www.google.com.tr/url?sa=i&amp;rct=j&amp;q=&amp;esrc=s&amp;source=images&amp;cd=&amp;cad=rja&amp;uact=8&amp;ved=0CAcQjRw&amp;url=http://www.saglikaktuel.com/haber/kan-ornegi-verirken-dikkat-41934.htm&amp;ei=_LtYVdvuPMGd7gaUmoOgDA&amp;psig=AFQjCNGOl7Ys5LeuuutyBe2tEwt_HZWvbw&amp;ust=1431965025194447" TargetMode="External"/><Relationship Id="rId1" Type="http://schemas.openxmlformats.org/officeDocument/2006/relationships/slideLayout" Target="../slideLayouts/slideLayout7.xml"/><Relationship Id="rId6" Type="http://schemas.openxmlformats.org/officeDocument/2006/relationships/hyperlink" Target="http://www.google.com.tr/url?sa=i&amp;rct=j&amp;q=&amp;esrc=s&amp;source=images&amp;cd=&amp;cad=rja&amp;uact=8&amp;ved=0CAcQjRw&amp;url=http://www.herodevyapilir.com/odev_indir/3195/Biyokimya_Nedir.html&amp;ei=dLxYVcjKFqTY7Ab6uIDgDA&amp;psig=AFQjCNGI7L66e4y3WNO3F00p0dK9GYDxIg&amp;ust=1431965140668619" TargetMode="External"/><Relationship Id="rId5" Type="http://schemas.openxmlformats.org/officeDocument/2006/relationships/image" Target="../media/image41.jpeg"/><Relationship Id="rId4" Type="http://schemas.openxmlformats.org/officeDocument/2006/relationships/hyperlink" Target="http://www.google.com.tr/url?sa=i&amp;rct=j&amp;q=&amp;esrc=s&amp;source=images&amp;cd=&amp;cad=rja&amp;uact=8&amp;ved=0CAcQjRw&amp;url=http://tr.depositphotos.com/2017801/stock-photo-urine-specimen.html&amp;ei=MbxYVa63LeaE7ga-mIHACQ&amp;psig=AFQjCNGlvf08JlFk-7JwOOkFYPdE4Rvusg&amp;ust=1431965090778236"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528" y="980727"/>
            <a:ext cx="8640960" cy="2601635"/>
          </a:xfrm>
        </p:spPr>
        <p:txBody>
          <a:bodyPr>
            <a:normAutofit fontScale="90000"/>
          </a:bodyPr>
          <a:lstStyle/>
          <a:p>
            <a:pPr algn="ctr"/>
            <a:r>
              <a:rPr lang="tr-TR" sz="6000" dirty="0" smtClean="0">
                <a:solidFill>
                  <a:srgbClr val="FF0000"/>
                </a:solidFill>
                <a:latin typeface="Times New Roman" pitchFamily="18" charset="0"/>
                <a:cs typeface="Times New Roman" pitchFamily="18" charset="0"/>
              </a:rPr>
              <a:t>ÇAY MESLEKİ VE TEKNİK ANADOLU LİSESİ</a:t>
            </a:r>
            <a:endParaRPr lang="tr-TR" sz="6000" dirty="0"/>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latin typeface="Times New Roman" pitchFamily="18" charset="0"/>
                <a:cs typeface="Times New Roman" pitchFamily="18" charset="0"/>
              </a:rPr>
              <a:t>	Mesleki ve Teknik Anadolu Liselerinde alan seçimi 9.sınıf sonunda yapılır. </a:t>
            </a:r>
            <a:r>
              <a:rPr lang="tr-TR" b="1" u="sng" dirty="0" smtClean="0">
                <a:latin typeface="Times New Roman" pitchFamily="18" charset="0"/>
                <a:cs typeface="Times New Roman" pitchFamily="18" charset="0"/>
              </a:rPr>
              <a:t>Alana yerleştirme </a:t>
            </a:r>
            <a:r>
              <a:rPr lang="tr-TR" dirty="0" smtClean="0">
                <a:latin typeface="Times New Roman" pitchFamily="18" charset="0"/>
                <a:cs typeface="Times New Roman" pitchFamily="18" charset="0"/>
              </a:rPr>
              <a:t>puanı, öğrencinin ortaokul sınıflarının yılsonu başarı puanlarının aritmetik ortalamasının %40’ı ile 9 uncu sınıf yılsonu başarı puanının %60’ı toplanarak belirlenir. Yerleştirme işlemi tercih ve puan üstünlüğü dikkate alınarak yapılır.</a:t>
            </a:r>
          </a:p>
          <a:p>
            <a:pPr>
              <a:buNone/>
            </a:pPr>
            <a:r>
              <a:rPr lang="tr-TR" dirty="0" smtClean="0"/>
              <a:t>  </a:t>
            </a:r>
            <a:r>
              <a:rPr lang="tr-TR" sz="2400" b="1" u="sng" dirty="0" smtClean="0"/>
              <a:t>Dala yerleştirme </a:t>
            </a:r>
            <a:r>
              <a:rPr lang="tr-TR" dirty="0" smtClean="0"/>
              <a:t>ise 10.sınıf sonunda yıl sonu puan ortalamaları baz alınarak yapılır.</a:t>
            </a:r>
          </a:p>
          <a:p>
            <a:pPr>
              <a:buNone/>
            </a:pPr>
            <a:endParaRPr lang="tr-TR" dirty="0">
              <a:latin typeface="Times New Roman" pitchFamily="18" charset="0"/>
              <a:cs typeface="Times New Roman" pitchFamily="18" charset="0"/>
            </a:endParaRPr>
          </a:p>
        </p:txBody>
      </p:sp>
      <p:sp>
        <p:nvSpPr>
          <p:cNvPr id="2" name="1 Başlık"/>
          <p:cNvSpPr>
            <a:spLocks noGrp="1"/>
          </p:cNvSpPr>
          <p:nvPr>
            <p:ph type="title"/>
          </p:nvPr>
        </p:nvSpPr>
        <p:spPr/>
        <p:txBody>
          <a:bodyPr>
            <a:normAutofit/>
          </a:bodyPr>
          <a:lstStyle/>
          <a:p>
            <a:r>
              <a:rPr lang="tr-TR" sz="2400" b="1" dirty="0" smtClean="0">
                <a:solidFill>
                  <a:schemeClr val="accent1"/>
                </a:solidFill>
                <a:effectLst/>
                <a:latin typeface="Times New Roman" pitchFamily="18" charset="0"/>
                <a:cs typeface="Times New Roman" pitchFamily="18" charset="0"/>
              </a:rPr>
              <a:t>Mesleki ve Teknik Anadolu Liselerinde alan ve dal seçimi ne zaman ve nasıl yapılacak?</a:t>
            </a:r>
            <a:endParaRPr lang="tr-TR" sz="2400" b="1" dirty="0">
              <a:solidFill>
                <a:schemeClr val="accent1"/>
              </a:solidFill>
              <a:effectLst/>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smtClean="0"/>
          </a:p>
          <a:p>
            <a:endParaRPr lang="tr-TR" sz="4800" dirty="0" smtClean="0">
              <a:solidFill>
                <a:srgbClr val="FF0000"/>
              </a:solidFill>
              <a:latin typeface="Times New Roman" pitchFamily="18" charset="0"/>
              <a:cs typeface="Times New Roman" pitchFamily="18" charset="0"/>
            </a:endParaRPr>
          </a:p>
          <a:p>
            <a:pPr>
              <a:buNone/>
            </a:pPr>
            <a:r>
              <a:rPr lang="tr-TR" sz="4800" dirty="0" smtClean="0">
                <a:solidFill>
                  <a:srgbClr val="FF0000"/>
                </a:solidFill>
                <a:latin typeface="Times New Roman" pitchFamily="18" charset="0"/>
                <a:cs typeface="Times New Roman" pitchFamily="18" charset="0"/>
              </a:rPr>
              <a:t>     DALLARIMIZ..</a:t>
            </a:r>
            <a:endParaRPr lang="tr-TR" sz="4800" dirty="0">
              <a:solidFill>
                <a:srgbClr val="FF0000"/>
              </a:solidFill>
              <a:latin typeface="Times New Roman" pitchFamily="18" charset="0"/>
              <a:cs typeface="Times New Roman" pitchFamily="18" charset="0"/>
            </a:endParaRPr>
          </a:p>
        </p:txBody>
      </p:sp>
      <p:sp>
        <p:nvSpPr>
          <p:cNvPr id="2" name="1 Başlık"/>
          <p:cNvSpPr>
            <a:spLocks noGrp="1"/>
          </p:cNvSpPr>
          <p:nvPr>
            <p:ph type="title"/>
          </p:nvPr>
        </p:nvSpPr>
        <p:spPr/>
        <p:txBody>
          <a:bodyPr/>
          <a:lstStyle/>
          <a:p>
            <a:endParaRPr lang="tr-TR"/>
          </a:p>
        </p:txBody>
      </p:sp>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539552" y="1988840"/>
            <a:ext cx="8301608" cy="1863080"/>
          </a:xfrm>
        </p:spPr>
        <p:txBody>
          <a:bodyPr>
            <a:normAutofit/>
          </a:bodyPr>
          <a:lstStyle/>
          <a:p>
            <a:r>
              <a:rPr lang="tr-TR" sz="4800" dirty="0" smtClean="0">
                <a:solidFill>
                  <a:srgbClr val="FF0000"/>
                </a:solidFill>
                <a:latin typeface="Times New Roman" pitchFamily="18" charset="0"/>
                <a:cs typeface="Times New Roman" pitchFamily="18" charset="0"/>
              </a:rPr>
              <a:t>          Hemşire Yardımcısı</a:t>
            </a:r>
            <a:endParaRPr lang="tr-TR" sz="4800" dirty="0">
              <a:solidFill>
                <a:srgbClr val="FF0000"/>
              </a:solidFill>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palandokendh.gov.tr/resimler/hastane/800px/yogunbakim.JPG"/>
          <p:cNvPicPr>
            <a:picLocks noChangeAspect="1" noChangeArrowheads="1"/>
          </p:cNvPicPr>
          <p:nvPr/>
        </p:nvPicPr>
        <p:blipFill>
          <a:blip r:embed="rId2" cstate="print"/>
          <a:srcRect/>
          <a:stretch>
            <a:fillRect/>
          </a:stretch>
        </p:blipFill>
        <p:spPr bwMode="auto">
          <a:xfrm>
            <a:off x="611560" y="260648"/>
            <a:ext cx="3888432" cy="511256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2 Dikdörtgen"/>
          <p:cNvSpPr/>
          <p:nvPr/>
        </p:nvSpPr>
        <p:spPr>
          <a:xfrm>
            <a:off x="827584" y="5517232"/>
            <a:ext cx="8136904" cy="461665"/>
          </a:xfrm>
          <a:prstGeom prst="rect">
            <a:avLst/>
          </a:prstGeom>
        </p:spPr>
        <p:txBody>
          <a:bodyPr wrap="square">
            <a:spAutoFit/>
          </a:bodyPr>
          <a:lstStyle/>
          <a:p>
            <a:pPr algn="ctr"/>
            <a:r>
              <a:rPr lang="tr-TR" sz="2400" dirty="0" smtClean="0">
                <a:latin typeface="Times New Roman" pitchFamily="18" charset="0"/>
                <a:ea typeface="Tahoma" pitchFamily="34" charset="0"/>
                <a:cs typeface="Times New Roman" pitchFamily="18" charset="0"/>
              </a:rPr>
              <a:t>Hasta odasının düzenini ve temizliğinin yapılmasını sağlar.</a:t>
            </a:r>
          </a:p>
        </p:txBody>
      </p:sp>
      <p:pic>
        <p:nvPicPr>
          <p:cNvPr id="44034" name="Picture 2" descr="http://www.vakfikebirdh.gov.tr/images/b/201304184042_hod1.JPG">
            <a:hlinkClick r:id="rId3"/>
          </p:cNvPr>
          <p:cNvPicPr>
            <a:picLocks noChangeAspect="1" noChangeArrowheads="1"/>
          </p:cNvPicPr>
          <p:nvPr/>
        </p:nvPicPr>
        <p:blipFill>
          <a:blip r:embed="rId4" cstate="print"/>
          <a:srcRect/>
          <a:stretch>
            <a:fillRect/>
          </a:stretch>
        </p:blipFill>
        <p:spPr bwMode="auto">
          <a:xfrm>
            <a:off x="4716016" y="332656"/>
            <a:ext cx="4032448" cy="504056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sanbu.com/hfoto/50385_14052014225333.jpg">
            <a:hlinkClick r:id="rId2"/>
          </p:cNvPr>
          <p:cNvPicPr>
            <a:picLocks noChangeAspect="1" noChangeArrowheads="1"/>
          </p:cNvPicPr>
          <p:nvPr/>
        </p:nvPicPr>
        <p:blipFill>
          <a:blip r:embed="rId3" cstate="print"/>
          <a:srcRect/>
          <a:stretch>
            <a:fillRect/>
          </a:stretch>
        </p:blipFill>
        <p:spPr bwMode="auto">
          <a:xfrm>
            <a:off x="323528" y="332656"/>
            <a:ext cx="4176464" cy="48965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3 Dikdörtgen"/>
          <p:cNvSpPr/>
          <p:nvPr/>
        </p:nvSpPr>
        <p:spPr>
          <a:xfrm>
            <a:off x="2555776" y="5589240"/>
            <a:ext cx="4392488" cy="461665"/>
          </a:xfrm>
          <a:prstGeom prst="rect">
            <a:avLst/>
          </a:prstGeom>
        </p:spPr>
        <p:txBody>
          <a:bodyPr wrap="square">
            <a:spAutoFit/>
          </a:bodyPr>
          <a:lstStyle/>
          <a:p>
            <a:pPr algn="ctr"/>
            <a:r>
              <a:rPr lang="tr-TR" sz="2400" dirty="0" smtClean="0">
                <a:latin typeface="Times New Roman" pitchFamily="18" charset="0"/>
                <a:ea typeface="Tahoma" pitchFamily="34" charset="0"/>
                <a:cs typeface="Times New Roman" pitchFamily="18" charset="0"/>
              </a:rPr>
              <a:t>Hastanın yatağını yapar,</a:t>
            </a:r>
          </a:p>
        </p:txBody>
      </p:sp>
      <p:pic>
        <p:nvPicPr>
          <p:cNvPr id="5" name="Picture 6" descr="http://i.ytimg.com/vi/ZTKi2qMuBh4/maxresdefault.jpg">
            <a:hlinkClick r:id="rId4"/>
          </p:cNvPr>
          <p:cNvPicPr>
            <a:picLocks noChangeAspect="1" noChangeArrowheads="1"/>
          </p:cNvPicPr>
          <p:nvPr/>
        </p:nvPicPr>
        <p:blipFill>
          <a:blip r:embed="rId5" cstate="print"/>
          <a:srcRect/>
          <a:stretch>
            <a:fillRect/>
          </a:stretch>
        </p:blipFill>
        <p:spPr bwMode="auto">
          <a:xfrm>
            <a:off x="4932040" y="404664"/>
            <a:ext cx="3672408" cy="48245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acibadem.com.tr/images/cocuk/13.jpg"/>
          <p:cNvPicPr>
            <a:picLocks noChangeAspect="1" noChangeArrowheads="1"/>
          </p:cNvPicPr>
          <p:nvPr/>
        </p:nvPicPr>
        <p:blipFill>
          <a:blip r:embed="rId2" cstate="print"/>
          <a:srcRect/>
          <a:stretch>
            <a:fillRect/>
          </a:stretch>
        </p:blipFill>
        <p:spPr bwMode="auto">
          <a:xfrm>
            <a:off x="323528" y="404664"/>
            <a:ext cx="3714750" cy="3888432"/>
          </a:xfrm>
          <a:prstGeom prst="ellipse">
            <a:avLst/>
          </a:prstGeom>
          <a:ln>
            <a:noFill/>
          </a:ln>
          <a:effectLst>
            <a:softEdge rad="112500"/>
          </a:effectLst>
        </p:spPr>
      </p:pic>
      <p:pic>
        <p:nvPicPr>
          <p:cNvPr id="3" name="Picture 2" descr="http://media.ntvmsnbc.com/j/NTVMSNBC/Components/ArtAndPhoto-Fronts/Sections-StoryLevel/Sa%C4%9Fl%C4%B1k/Kanser/KANSER%20PS%C4%B0KOLOJ%C4%B0K%20DESTEK%20500.widec.jpg"/>
          <p:cNvPicPr>
            <a:picLocks noChangeAspect="1" noChangeArrowheads="1"/>
          </p:cNvPicPr>
          <p:nvPr/>
        </p:nvPicPr>
        <p:blipFill>
          <a:blip r:embed="rId3" cstate="print"/>
          <a:srcRect/>
          <a:stretch>
            <a:fillRect/>
          </a:stretch>
        </p:blipFill>
        <p:spPr bwMode="auto">
          <a:xfrm>
            <a:off x="5436096" y="1916832"/>
            <a:ext cx="3528392" cy="4654277"/>
          </a:xfrm>
          <a:prstGeom prst="ellipse">
            <a:avLst/>
          </a:prstGeom>
          <a:ln>
            <a:noFill/>
          </a:ln>
          <a:effectLst>
            <a:softEdge rad="112500"/>
          </a:effectLst>
        </p:spPr>
      </p:pic>
      <p:sp>
        <p:nvSpPr>
          <p:cNvPr id="4" name="3 Dikdörtgen"/>
          <p:cNvSpPr/>
          <p:nvPr/>
        </p:nvSpPr>
        <p:spPr>
          <a:xfrm>
            <a:off x="899592" y="4734436"/>
            <a:ext cx="4176464" cy="830997"/>
          </a:xfrm>
          <a:prstGeom prst="rect">
            <a:avLst/>
          </a:prstGeom>
        </p:spPr>
        <p:txBody>
          <a:bodyPr wrap="square">
            <a:spAutoFit/>
          </a:bodyPr>
          <a:lstStyle/>
          <a:p>
            <a:pPr algn="ctr"/>
            <a:r>
              <a:rPr lang="tr-TR" sz="2400" dirty="0" smtClean="0">
                <a:latin typeface="Times New Roman" pitchFamily="18" charset="0"/>
                <a:ea typeface="Tahoma" pitchFamily="34" charset="0"/>
                <a:cs typeface="Times New Roman" pitchFamily="18" charset="0"/>
              </a:rPr>
              <a:t>Hasta güvenliğinin sağlanmasına yardım eder</a:t>
            </a:r>
            <a:r>
              <a:rPr lang="tr-TR" sz="2400" b="1" dirty="0" smtClean="0">
                <a:latin typeface="Times New Roman" pitchFamily="18" charset="0"/>
                <a:ea typeface="Tahoma" pitchFamily="34" charset="0"/>
                <a:cs typeface="Times New Roman" pitchFamily="18" charset="0"/>
              </a:rPr>
              <a:t>.</a:t>
            </a:r>
          </a:p>
        </p:txBody>
      </p:sp>
      <p:pic>
        <p:nvPicPr>
          <p:cNvPr id="5" name="Picture 2" descr="http://www.e-hemsire.com/resimler/hemsire/branslar/konular/Yasli-Hastanin-Ameliyat-Sonrasi-Bakimi.jpeg"/>
          <p:cNvPicPr>
            <a:picLocks noChangeAspect="1" noChangeArrowheads="1"/>
          </p:cNvPicPr>
          <p:nvPr/>
        </p:nvPicPr>
        <p:blipFill>
          <a:blip r:embed="rId4" cstate="print"/>
          <a:srcRect/>
          <a:stretch>
            <a:fillRect/>
          </a:stretch>
        </p:blipFill>
        <p:spPr bwMode="auto">
          <a:xfrm>
            <a:off x="4283968" y="332656"/>
            <a:ext cx="1512168" cy="30243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4077072"/>
            <a:ext cx="4896544" cy="1200329"/>
          </a:xfrm>
          <a:prstGeom prst="rect">
            <a:avLst/>
          </a:prstGeom>
        </p:spPr>
        <p:txBody>
          <a:bodyPr wrap="square">
            <a:spAutoFit/>
          </a:bodyPr>
          <a:lstStyle/>
          <a:p>
            <a:pPr algn="ctr"/>
            <a:r>
              <a:rPr lang="tr-TR" sz="2400" dirty="0" smtClean="0">
                <a:latin typeface="Times New Roman" pitchFamily="18" charset="0"/>
                <a:ea typeface="Tahoma" pitchFamily="34" charset="0"/>
                <a:cs typeface="Times New Roman" pitchFamily="18" charset="0"/>
              </a:rPr>
              <a:t>Hastanın tedavi planında yer alan ve hemşirenin uygun gördüğü oral ilaçları hastaya verir.</a:t>
            </a:r>
          </a:p>
        </p:txBody>
      </p:sp>
      <p:pic>
        <p:nvPicPr>
          <p:cNvPr id="3" name="Picture 2" descr="http://www.medimagazin.com.tr/templates/default/ckfinder/userfiles/images/muayene/yatan_hasta.jpg"/>
          <p:cNvPicPr>
            <a:picLocks noChangeAspect="1" noChangeArrowheads="1"/>
          </p:cNvPicPr>
          <p:nvPr/>
        </p:nvPicPr>
        <p:blipFill>
          <a:blip r:embed="rId2" cstate="print"/>
          <a:srcRect/>
          <a:stretch>
            <a:fillRect/>
          </a:stretch>
        </p:blipFill>
        <p:spPr bwMode="auto">
          <a:xfrm>
            <a:off x="323528" y="260648"/>
            <a:ext cx="4476750" cy="30963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8" descr="http://www.sagliktayenilikler.com/wp-content/uploads/2013/02/hasta-300x224.jpg"/>
          <p:cNvPicPr>
            <a:picLocks noChangeAspect="1" noChangeArrowheads="1"/>
          </p:cNvPicPr>
          <p:nvPr/>
        </p:nvPicPr>
        <p:blipFill>
          <a:blip r:embed="rId3" cstate="print"/>
          <a:srcRect/>
          <a:stretch>
            <a:fillRect/>
          </a:stretch>
        </p:blipFill>
        <p:spPr bwMode="auto">
          <a:xfrm>
            <a:off x="4932040" y="3212976"/>
            <a:ext cx="4000500" cy="29329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5085184"/>
            <a:ext cx="6408712" cy="830997"/>
          </a:xfrm>
          <a:prstGeom prst="rect">
            <a:avLst/>
          </a:prstGeom>
        </p:spPr>
        <p:txBody>
          <a:bodyPr wrap="square">
            <a:spAutoFit/>
          </a:bodyPr>
          <a:lstStyle/>
          <a:p>
            <a:pPr algn="ctr"/>
            <a:r>
              <a:rPr lang="tr-TR" sz="2400" dirty="0" smtClean="0">
                <a:latin typeface="Times New Roman" pitchFamily="18" charset="0"/>
                <a:ea typeface="Tahoma" pitchFamily="34" charset="0"/>
                <a:cs typeface="Times New Roman" pitchFamily="18" charset="0"/>
              </a:rPr>
              <a:t>Hastanın kişisel bakım ve temizliği ile ilgili gereksinimlerinin karşılanmasına yardım eder</a:t>
            </a:r>
            <a:r>
              <a:rPr lang="tr-TR" dirty="0" smtClean="0">
                <a:latin typeface="Times New Roman" pitchFamily="18" charset="0"/>
                <a:ea typeface="Tahoma" pitchFamily="34" charset="0"/>
                <a:cs typeface="Times New Roman" pitchFamily="18" charset="0"/>
              </a:rPr>
              <a:t>.</a:t>
            </a:r>
          </a:p>
        </p:txBody>
      </p:sp>
      <p:pic>
        <p:nvPicPr>
          <p:cNvPr id="4" name="Picture 2" descr="http://turkey.convatec.com/media/96737/washing-shoulder-copy.jpg">
            <a:hlinkClick r:id="rId2"/>
          </p:cNvPr>
          <p:cNvPicPr>
            <a:picLocks noChangeAspect="1" noChangeArrowheads="1"/>
          </p:cNvPicPr>
          <p:nvPr/>
        </p:nvPicPr>
        <p:blipFill>
          <a:blip r:embed="rId3" cstate="print"/>
          <a:srcRect/>
          <a:stretch>
            <a:fillRect/>
          </a:stretch>
        </p:blipFill>
        <p:spPr bwMode="auto">
          <a:xfrm>
            <a:off x="3779912" y="260648"/>
            <a:ext cx="2592288" cy="41764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descr="http://www.convatec.com/media/98251/wash-feet-copy.jpg">
            <a:hlinkClick r:id="rId4"/>
          </p:cNvPr>
          <p:cNvPicPr>
            <a:picLocks noChangeAspect="1" noChangeArrowheads="1"/>
          </p:cNvPicPr>
          <p:nvPr/>
        </p:nvPicPr>
        <p:blipFill>
          <a:blip r:embed="rId5" cstate="print"/>
          <a:srcRect/>
          <a:stretch>
            <a:fillRect/>
          </a:stretch>
        </p:blipFill>
        <p:spPr bwMode="auto">
          <a:xfrm>
            <a:off x="6804248" y="1700808"/>
            <a:ext cx="2095500" cy="424847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6" descr="http://pad2.whstatic.com/images/thumb/c/cf/Give-a-Bed-Bath-Step-4.jpg/670px-Give-a-Bed-Bath-Step-4.jpg">
            <a:hlinkClick r:id="rId6"/>
          </p:cNvPr>
          <p:cNvPicPr>
            <a:picLocks noChangeAspect="1" noChangeArrowheads="1"/>
          </p:cNvPicPr>
          <p:nvPr/>
        </p:nvPicPr>
        <p:blipFill>
          <a:blip r:embed="rId7" cstate="print"/>
          <a:srcRect/>
          <a:stretch>
            <a:fillRect/>
          </a:stretch>
        </p:blipFill>
        <p:spPr bwMode="auto">
          <a:xfrm>
            <a:off x="251520" y="260648"/>
            <a:ext cx="3059832" cy="39604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rypted-tbn2.gstatic.com/images?q=tbn:ANd9GcROBWLwS2V_9_PSp_gDXGpF_hCIefxqmFK85kqBGRCxkXZYt0jl">
            <a:hlinkClick r:id="rId2"/>
          </p:cNvPr>
          <p:cNvPicPr>
            <a:picLocks noChangeAspect="1" noChangeArrowheads="1"/>
          </p:cNvPicPr>
          <p:nvPr/>
        </p:nvPicPr>
        <p:blipFill>
          <a:blip r:embed="rId3" cstate="print"/>
          <a:srcRect/>
          <a:stretch>
            <a:fillRect/>
          </a:stretch>
        </p:blipFill>
        <p:spPr bwMode="auto">
          <a:xfrm>
            <a:off x="467544" y="260648"/>
            <a:ext cx="3096344" cy="3886201"/>
          </a:xfrm>
          <a:prstGeom prst="rect">
            <a:avLst/>
          </a:prstGeom>
          <a:noFill/>
        </p:spPr>
      </p:pic>
      <p:pic>
        <p:nvPicPr>
          <p:cNvPr id="4" name="Picture 4" descr="http://www.gias.com.tr/_dinamik/280/143.jpg"/>
          <p:cNvPicPr>
            <a:picLocks noChangeAspect="1" noChangeArrowheads="1"/>
          </p:cNvPicPr>
          <p:nvPr/>
        </p:nvPicPr>
        <p:blipFill>
          <a:blip r:embed="rId4" cstate="print"/>
          <a:srcRect/>
          <a:stretch>
            <a:fillRect/>
          </a:stretch>
        </p:blipFill>
        <p:spPr bwMode="auto">
          <a:xfrm>
            <a:off x="4499992" y="404664"/>
            <a:ext cx="4320480" cy="56886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2" descr="http://i.sozcu.com.tr/wp-content/uploads/2015/02/17/hastane-671.jpg">
            <a:hlinkClick r:id="rId5"/>
          </p:cNvPr>
          <p:cNvPicPr>
            <a:picLocks noChangeAspect="1" noChangeArrowheads="1"/>
          </p:cNvPicPr>
          <p:nvPr/>
        </p:nvPicPr>
        <p:blipFill>
          <a:blip r:embed="rId6" cstate="print"/>
          <a:srcRect/>
          <a:stretch>
            <a:fillRect/>
          </a:stretch>
        </p:blipFill>
        <p:spPr bwMode="auto">
          <a:xfrm>
            <a:off x="179512" y="332656"/>
            <a:ext cx="4005486" cy="60212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5229200"/>
            <a:ext cx="5400600" cy="830997"/>
          </a:xfrm>
          <a:prstGeom prst="rect">
            <a:avLst/>
          </a:prstGeom>
        </p:spPr>
        <p:txBody>
          <a:bodyPr wrap="square">
            <a:spAutoFit/>
          </a:bodyPr>
          <a:lstStyle/>
          <a:p>
            <a:pPr algn="ctr"/>
            <a:r>
              <a:rPr lang="tr-TR" sz="2400" dirty="0" smtClean="0">
                <a:latin typeface="Times New Roman" pitchFamily="18" charset="0"/>
                <a:ea typeface="Tahoma" pitchFamily="34" charset="0"/>
                <a:cs typeface="Times New Roman" pitchFamily="18" charset="0"/>
              </a:rPr>
              <a:t>Hastanın deri bütünlüğünü gözlemleyerek hemşireye bilgi verir.</a:t>
            </a:r>
          </a:p>
        </p:txBody>
      </p:sp>
      <p:pic>
        <p:nvPicPr>
          <p:cNvPr id="3" name="Picture 2" descr="http://www.saglikvakti.com/wp-content/uploads/trakeostomi-nedir-nas%C4%B1l-yap%C4%B1l%C4%B1r.bmp"/>
          <p:cNvPicPr>
            <a:picLocks noChangeAspect="1" noChangeArrowheads="1"/>
          </p:cNvPicPr>
          <p:nvPr/>
        </p:nvPicPr>
        <p:blipFill>
          <a:blip r:embed="rId2" cstate="print"/>
          <a:srcRect/>
          <a:stretch>
            <a:fillRect/>
          </a:stretch>
        </p:blipFill>
        <p:spPr bwMode="auto">
          <a:xfrm>
            <a:off x="683568" y="2924944"/>
            <a:ext cx="2555776" cy="2213620"/>
          </a:xfrm>
          <a:prstGeom prst="ellipse">
            <a:avLst/>
          </a:prstGeom>
          <a:ln>
            <a:noFill/>
          </a:ln>
          <a:effectLst>
            <a:softEdge rad="112500"/>
          </a:effectLst>
        </p:spPr>
      </p:pic>
      <p:pic>
        <p:nvPicPr>
          <p:cNvPr id="4" name="Picture 2" descr="http://st1.uzmantv.com/videos/114/nT0rCJ3ChtH/1_100.jpg"/>
          <p:cNvPicPr>
            <a:picLocks noChangeAspect="1" noChangeArrowheads="1"/>
          </p:cNvPicPr>
          <p:nvPr/>
        </p:nvPicPr>
        <p:blipFill>
          <a:blip r:embed="rId3" cstate="print"/>
          <a:srcRect/>
          <a:stretch>
            <a:fillRect/>
          </a:stretch>
        </p:blipFill>
        <p:spPr bwMode="auto">
          <a:xfrm>
            <a:off x="683568" y="260648"/>
            <a:ext cx="2880320" cy="2562225"/>
          </a:xfrm>
          <a:prstGeom prst="ellipse">
            <a:avLst/>
          </a:prstGeom>
          <a:ln>
            <a:noFill/>
          </a:ln>
          <a:effectLst>
            <a:softEdge rad="112500"/>
          </a:effectLst>
        </p:spPr>
      </p:pic>
      <p:pic>
        <p:nvPicPr>
          <p:cNvPr id="1026" name="Picture 2" descr="http://st1.uzmantv.com/videos/4/edTM6-GWdhA/1_100.jpg">
            <a:hlinkClick r:id="rId4"/>
          </p:cNvPr>
          <p:cNvPicPr>
            <a:picLocks noChangeAspect="1" noChangeArrowheads="1"/>
          </p:cNvPicPr>
          <p:nvPr/>
        </p:nvPicPr>
        <p:blipFill>
          <a:blip r:embed="rId5" cstate="print"/>
          <a:srcRect/>
          <a:stretch>
            <a:fillRect/>
          </a:stretch>
        </p:blipFill>
        <p:spPr bwMode="auto">
          <a:xfrm>
            <a:off x="5868144" y="3861048"/>
            <a:ext cx="3096344" cy="2592288"/>
          </a:xfrm>
          <a:prstGeom prst="ellipse">
            <a:avLst/>
          </a:prstGeom>
          <a:ln>
            <a:noFill/>
          </a:ln>
          <a:effectLst>
            <a:softEdge rad="112500"/>
          </a:effectLst>
        </p:spPr>
      </p:pic>
      <p:pic>
        <p:nvPicPr>
          <p:cNvPr id="1028" name="Picture 4" descr="http://www.varis.pro/wp-content/uploads/2013/11/ven%C3%B6z-yetmezlik-300x295.jpg">
            <a:hlinkClick r:id="rId6"/>
          </p:cNvPr>
          <p:cNvPicPr>
            <a:picLocks noChangeAspect="1" noChangeArrowheads="1"/>
          </p:cNvPicPr>
          <p:nvPr/>
        </p:nvPicPr>
        <p:blipFill>
          <a:blip r:embed="rId7" cstate="print"/>
          <a:srcRect/>
          <a:stretch>
            <a:fillRect/>
          </a:stretch>
        </p:blipFill>
        <p:spPr bwMode="auto">
          <a:xfrm>
            <a:off x="5652120" y="188640"/>
            <a:ext cx="3168352" cy="3528392"/>
          </a:xfrm>
          <a:prstGeom prst="ellipse">
            <a:avLst/>
          </a:prstGeom>
          <a:ln>
            <a:noFill/>
          </a:ln>
          <a:effectLst>
            <a:softEdge rad="112500"/>
          </a:effectLst>
        </p:spPr>
      </p:pic>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smtClean="0"/>
          </a:p>
          <a:p>
            <a:endParaRPr lang="tr-TR" dirty="0" smtClean="0"/>
          </a:p>
        </p:txBody>
      </p:sp>
      <p:sp>
        <p:nvSpPr>
          <p:cNvPr id="2" name="1 Başlık"/>
          <p:cNvSpPr>
            <a:spLocks noGrp="1"/>
          </p:cNvSpPr>
          <p:nvPr>
            <p:ph type="title"/>
          </p:nvPr>
        </p:nvSpPr>
        <p:spPr>
          <a:xfrm>
            <a:off x="611560" y="332656"/>
            <a:ext cx="8075240" cy="1084982"/>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sz="4900" dirty="0" smtClean="0">
                <a:solidFill>
                  <a:srgbClr val="FF0000"/>
                </a:solidFill>
                <a:latin typeface="Times New Roman" pitchFamily="18" charset="0"/>
                <a:cs typeface="Times New Roman" pitchFamily="18" charset="0"/>
              </a:rPr>
              <a:t>2019-2020 </a:t>
            </a:r>
            <a:r>
              <a:rPr lang="tr-TR" sz="4900" dirty="0" smtClean="0">
                <a:solidFill>
                  <a:srgbClr val="FF0000"/>
                </a:solidFill>
                <a:latin typeface="Times New Roman" pitchFamily="18" charset="0"/>
                <a:cs typeface="Times New Roman" pitchFamily="18" charset="0"/>
              </a:rPr>
              <a:t>YILI İTİBARİYLE…</a:t>
            </a:r>
            <a:br>
              <a:rPr lang="tr-TR" sz="4900" dirty="0" smtClean="0">
                <a:solidFill>
                  <a:srgbClr val="FF0000"/>
                </a:solidFill>
                <a:latin typeface="Times New Roman" pitchFamily="18" charset="0"/>
                <a:cs typeface="Times New Roman" pitchFamily="18" charset="0"/>
              </a:rPr>
            </a:br>
            <a:endParaRPr lang="tr-TR" sz="4900" dirty="0">
              <a:solidFill>
                <a:srgbClr val="FF0000"/>
              </a:solidFill>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4941168"/>
            <a:ext cx="7704856" cy="1200329"/>
          </a:xfrm>
          <a:prstGeom prst="rect">
            <a:avLst/>
          </a:prstGeom>
        </p:spPr>
        <p:txBody>
          <a:bodyPr wrap="square">
            <a:spAutoFit/>
          </a:bodyPr>
          <a:lstStyle/>
          <a:p>
            <a:pPr algn="ctr"/>
            <a:r>
              <a:rPr lang="tr-TR" sz="2400" dirty="0" smtClean="0">
                <a:latin typeface="Times New Roman" pitchFamily="18" charset="0"/>
                <a:cs typeface="Times New Roman" pitchFamily="18" charset="0"/>
              </a:rPr>
              <a:t>Hastaların muayene, tetkik ve tedavi için hazırlanmasına, tıbbi işlem öncesinde elbiselerinin değiştirilmesine ve işlem sonrasında giyinmesine yardım eder</a:t>
            </a:r>
            <a:endParaRPr lang="tr-TR" sz="2400" dirty="0"/>
          </a:p>
        </p:txBody>
      </p:sp>
      <p:pic>
        <p:nvPicPr>
          <p:cNvPr id="79874" name="Picture 2" descr="https://encrypted-tbn3.gstatic.com/images?q=tbn:ANd9GcR6Zr1O3KaT9zcnV7WJzJ8aZ6_4bPqX39DWW01j6KLCs-LGDiPo">
            <a:hlinkClick r:id="rId2"/>
          </p:cNvPr>
          <p:cNvPicPr>
            <a:picLocks noChangeAspect="1" noChangeArrowheads="1"/>
          </p:cNvPicPr>
          <p:nvPr/>
        </p:nvPicPr>
        <p:blipFill>
          <a:blip r:embed="rId3" cstate="print"/>
          <a:srcRect/>
          <a:stretch>
            <a:fillRect/>
          </a:stretch>
        </p:blipFill>
        <p:spPr bwMode="auto">
          <a:xfrm>
            <a:off x="611560" y="332656"/>
            <a:ext cx="7776864" cy="43204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5589240"/>
            <a:ext cx="8496944" cy="830997"/>
          </a:xfrm>
          <a:prstGeom prst="rect">
            <a:avLst/>
          </a:prstGeom>
        </p:spPr>
        <p:txBody>
          <a:bodyPr wrap="square">
            <a:spAutoFit/>
          </a:bodyPr>
          <a:lstStyle/>
          <a:p>
            <a:pPr algn="ctr"/>
            <a:r>
              <a:rPr lang="tr-TR" sz="2400" dirty="0" smtClean="0">
                <a:latin typeface="Times New Roman" pitchFamily="18" charset="0"/>
                <a:cs typeface="Times New Roman" pitchFamily="18" charset="0"/>
              </a:rPr>
              <a:t>Yatak yarasını önlemeye yönelik koruyucu işlemlerde hemşireye yardım eder.</a:t>
            </a:r>
          </a:p>
        </p:txBody>
      </p:sp>
      <p:pic>
        <p:nvPicPr>
          <p:cNvPr id="3" name="Picture 4" descr="http://d.haberciniz.biz/other/bakima-muhtac-yasli-hastaya-hemsireler-sahip-cikti-trabzon-02.jpg">
            <a:hlinkClick r:id="rId2"/>
          </p:cNvPr>
          <p:cNvPicPr>
            <a:picLocks noChangeAspect="1" noChangeArrowheads="1"/>
          </p:cNvPicPr>
          <p:nvPr/>
        </p:nvPicPr>
        <p:blipFill>
          <a:blip r:embed="rId3" cstate="print"/>
          <a:srcRect/>
          <a:stretch>
            <a:fillRect/>
          </a:stretch>
        </p:blipFill>
        <p:spPr bwMode="auto">
          <a:xfrm>
            <a:off x="251520" y="188640"/>
            <a:ext cx="5328592" cy="2592288"/>
          </a:xfrm>
          <a:prstGeom prst="ellipse">
            <a:avLst/>
          </a:prstGeom>
          <a:ln>
            <a:noFill/>
          </a:ln>
          <a:effectLst>
            <a:softEdge rad="112500"/>
          </a:effectLst>
        </p:spPr>
      </p:pic>
      <p:pic>
        <p:nvPicPr>
          <p:cNvPr id="4" name="Picture 10" descr="http://www.brooksidepress.org/Products/Nursing_Fundamentals_1/images/Figure_4-7_Lateral_Position.jpg"/>
          <p:cNvPicPr>
            <a:picLocks noChangeAspect="1" noChangeArrowheads="1"/>
          </p:cNvPicPr>
          <p:nvPr/>
        </p:nvPicPr>
        <p:blipFill>
          <a:blip r:embed="rId4" cstate="print"/>
          <a:srcRect/>
          <a:stretch>
            <a:fillRect/>
          </a:stretch>
        </p:blipFill>
        <p:spPr bwMode="auto">
          <a:xfrm>
            <a:off x="3275856" y="2564904"/>
            <a:ext cx="5544616" cy="2808312"/>
          </a:xfrm>
          <a:prstGeom prst="roundRect">
            <a:avLst>
              <a:gd name="adj" fmla="val 17073"/>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3933056"/>
            <a:ext cx="4896544" cy="830997"/>
          </a:xfrm>
          <a:prstGeom prst="rect">
            <a:avLst/>
          </a:prstGeom>
        </p:spPr>
        <p:txBody>
          <a:bodyPr wrap="square">
            <a:spAutoFit/>
          </a:bodyPr>
          <a:lstStyle/>
          <a:p>
            <a:pPr algn="ctr"/>
            <a:r>
              <a:rPr lang="tr-TR" sz="2400" dirty="0" smtClean="0">
                <a:latin typeface="Times New Roman" pitchFamily="18" charset="0"/>
                <a:cs typeface="Times New Roman" pitchFamily="18" charset="0"/>
              </a:rPr>
              <a:t>Hastanın günlük yaşam aktivitelerinin yerine getirilmesine yardım eder.</a:t>
            </a:r>
          </a:p>
        </p:txBody>
      </p:sp>
      <p:pic>
        <p:nvPicPr>
          <p:cNvPr id="1029" name="Picture 5" descr="D:\Desktop\bakima-muhtac-yasli-hastaya-hemsireler-sahip-cikti-trabzon-01.jpg"/>
          <p:cNvPicPr>
            <a:picLocks noChangeAspect="1" noChangeArrowheads="1"/>
          </p:cNvPicPr>
          <p:nvPr/>
        </p:nvPicPr>
        <p:blipFill>
          <a:blip r:embed="rId2" cstate="print"/>
          <a:srcRect/>
          <a:stretch>
            <a:fillRect/>
          </a:stretch>
        </p:blipFill>
        <p:spPr bwMode="auto">
          <a:xfrm>
            <a:off x="395536" y="260648"/>
            <a:ext cx="3096344" cy="2736304"/>
          </a:xfrm>
          <a:prstGeom prst="rect">
            <a:avLst/>
          </a:prstGeom>
          <a:noFill/>
        </p:spPr>
      </p:pic>
      <p:pic>
        <p:nvPicPr>
          <p:cNvPr id="1030" name="Picture 6" descr="D:\Desktop\jk01_79394173_5.jpg"/>
          <p:cNvPicPr>
            <a:picLocks noChangeAspect="1" noChangeArrowheads="1"/>
          </p:cNvPicPr>
          <p:nvPr/>
        </p:nvPicPr>
        <p:blipFill>
          <a:blip r:embed="rId3" cstate="print"/>
          <a:srcRect/>
          <a:stretch>
            <a:fillRect/>
          </a:stretch>
        </p:blipFill>
        <p:spPr bwMode="auto">
          <a:xfrm>
            <a:off x="3779912" y="260648"/>
            <a:ext cx="4955579" cy="2736304"/>
          </a:xfrm>
          <a:prstGeom prst="rect">
            <a:avLst/>
          </a:prstGeom>
          <a:noFill/>
        </p:spPr>
      </p:pic>
      <p:pic>
        <p:nvPicPr>
          <p:cNvPr id="1032" name="Picture 8" descr="D:\Desktop\maxresdefault.jpg"/>
          <p:cNvPicPr>
            <a:picLocks noChangeAspect="1" noChangeArrowheads="1"/>
          </p:cNvPicPr>
          <p:nvPr/>
        </p:nvPicPr>
        <p:blipFill>
          <a:blip r:embed="rId4" cstate="print"/>
          <a:srcRect/>
          <a:stretch>
            <a:fillRect/>
          </a:stretch>
        </p:blipFill>
        <p:spPr bwMode="auto">
          <a:xfrm>
            <a:off x="5868144" y="3068960"/>
            <a:ext cx="2880320" cy="2376264"/>
          </a:xfrm>
          <a:prstGeom prst="rect">
            <a:avLst/>
          </a:prstGeom>
          <a:noFill/>
        </p:spPr>
      </p:pic>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5013176"/>
            <a:ext cx="7848872" cy="1015663"/>
          </a:xfrm>
          <a:prstGeom prst="rect">
            <a:avLst/>
          </a:prstGeom>
        </p:spPr>
        <p:txBody>
          <a:bodyPr wrap="square">
            <a:spAutoFit/>
          </a:bodyPr>
          <a:lstStyle/>
          <a:p>
            <a:pPr algn="ctr"/>
            <a:r>
              <a:rPr lang="tr-TR" sz="2000" dirty="0" smtClean="0">
                <a:latin typeface="Times New Roman" pitchFamily="18" charset="0"/>
                <a:cs typeface="Times New Roman" pitchFamily="18" charset="0"/>
              </a:rPr>
              <a:t>Yataktan kalkamayan veya kalkması uygun görülmeyen hastanın boşaltımına yardımcı olur, varsa boşaltımla ilgili sorunlarını hemşireye bildirir.</a:t>
            </a:r>
          </a:p>
        </p:txBody>
      </p:sp>
      <p:pic>
        <p:nvPicPr>
          <p:cNvPr id="3" name="Picture 2" descr="http://hastane.fatih.edu.tr/fc_images/image/hemeroit.jpg"/>
          <p:cNvPicPr>
            <a:picLocks noChangeAspect="1" noChangeArrowheads="1"/>
          </p:cNvPicPr>
          <p:nvPr/>
        </p:nvPicPr>
        <p:blipFill>
          <a:blip r:embed="rId2" cstate="print"/>
          <a:srcRect/>
          <a:stretch>
            <a:fillRect/>
          </a:stretch>
        </p:blipFill>
        <p:spPr bwMode="auto">
          <a:xfrm>
            <a:off x="5796136" y="476672"/>
            <a:ext cx="2381250" cy="3600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2946" name="Picture 2" descr="http://www.haberte.com/images/haberler/yatalak_hastalara_yara_sortu_mujdesi_h61632.jpg">
            <a:hlinkClick r:id="rId3"/>
          </p:cNvPr>
          <p:cNvPicPr>
            <a:picLocks noChangeAspect="1" noChangeArrowheads="1"/>
          </p:cNvPicPr>
          <p:nvPr/>
        </p:nvPicPr>
        <p:blipFill>
          <a:blip r:embed="rId4" cstate="print"/>
          <a:srcRect/>
          <a:stretch>
            <a:fillRect/>
          </a:stretch>
        </p:blipFill>
        <p:spPr bwMode="auto">
          <a:xfrm>
            <a:off x="395536" y="404664"/>
            <a:ext cx="4896544" cy="41044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5013176"/>
            <a:ext cx="5976664" cy="707886"/>
          </a:xfrm>
          <a:prstGeom prst="rect">
            <a:avLst/>
          </a:prstGeom>
        </p:spPr>
        <p:txBody>
          <a:bodyPr wrap="square">
            <a:spAutoFit/>
          </a:bodyPr>
          <a:lstStyle/>
          <a:p>
            <a:pPr algn="ctr"/>
            <a:r>
              <a:rPr lang="tr-TR" sz="2000" dirty="0" smtClean="0">
                <a:latin typeface="Times New Roman" pitchFamily="18" charset="0"/>
                <a:cs typeface="Times New Roman" pitchFamily="18" charset="0"/>
              </a:rPr>
              <a:t>Hastanın idrar torbasını boşaltır veya değiştirir.</a:t>
            </a:r>
          </a:p>
          <a:p>
            <a:pPr algn="ctr"/>
            <a:r>
              <a:rPr lang="tr-TR" sz="2000" dirty="0" smtClean="0">
                <a:latin typeface="Times New Roman" pitchFamily="18" charset="0"/>
                <a:cs typeface="Times New Roman" pitchFamily="18" charset="0"/>
              </a:rPr>
              <a:t>Hastadan steril olmayan idrar örneği ve dışkı örneği alır</a:t>
            </a:r>
            <a:endParaRPr lang="tr-TR" sz="2000" dirty="0"/>
          </a:p>
        </p:txBody>
      </p:sp>
      <p:pic>
        <p:nvPicPr>
          <p:cNvPr id="83970" name="Picture 2" descr="https://www.atdove.org/images/Article-Images/Urine-Output/Urine-output-thumb.jpeg">
            <a:hlinkClick r:id="rId2"/>
          </p:cNvPr>
          <p:cNvPicPr>
            <a:picLocks noChangeAspect="1" noChangeArrowheads="1"/>
          </p:cNvPicPr>
          <p:nvPr/>
        </p:nvPicPr>
        <p:blipFill>
          <a:blip r:embed="rId3" cstate="print"/>
          <a:srcRect/>
          <a:stretch>
            <a:fillRect/>
          </a:stretch>
        </p:blipFill>
        <p:spPr bwMode="auto">
          <a:xfrm>
            <a:off x="395536" y="188640"/>
            <a:ext cx="3240360" cy="38164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3 Resim" descr="22.png"/>
          <p:cNvPicPr>
            <a:picLocks noChangeAspect="1"/>
          </p:cNvPicPr>
          <p:nvPr/>
        </p:nvPicPr>
        <p:blipFill>
          <a:blip r:embed="rId4" cstate="print"/>
          <a:srcRect r="33832"/>
          <a:stretch>
            <a:fillRect/>
          </a:stretch>
        </p:blipFill>
        <p:spPr bwMode="auto">
          <a:xfrm>
            <a:off x="4427984" y="260648"/>
            <a:ext cx="4104456" cy="316835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6" descr="http://www.uludagtip.com/wp-content/uploads/2012/12/idrar-tahlili-04052011185816296-500x318.jpg"/>
          <p:cNvPicPr>
            <a:picLocks noChangeAspect="1" noChangeArrowheads="1"/>
          </p:cNvPicPr>
          <p:nvPr/>
        </p:nvPicPr>
        <p:blipFill>
          <a:blip r:embed="rId5" cstate="print"/>
          <a:srcRect/>
          <a:stretch>
            <a:fillRect/>
          </a:stretch>
        </p:blipFill>
        <p:spPr bwMode="auto">
          <a:xfrm>
            <a:off x="6228184" y="3789040"/>
            <a:ext cx="2627214" cy="25723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5013176"/>
            <a:ext cx="7992888" cy="1015663"/>
          </a:xfrm>
          <a:prstGeom prst="rect">
            <a:avLst/>
          </a:prstGeom>
        </p:spPr>
        <p:txBody>
          <a:bodyPr wrap="square">
            <a:spAutoFit/>
          </a:bodyPr>
          <a:lstStyle/>
          <a:p>
            <a:r>
              <a:rPr lang="tr-TR" sz="2000" dirty="0" smtClean="0">
                <a:latin typeface="Times New Roman" pitchFamily="18" charset="0"/>
                <a:cs typeface="Times New Roman" pitchFamily="18" charset="0"/>
              </a:rPr>
              <a:t>Hastanın beslenme programına uygun olarak beslenmesine yardımcı olur.</a:t>
            </a:r>
          </a:p>
          <a:p>
            <a:endParaRPr lang="tr-TR" sz="20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Kilo takibi gereken hastalarda günlük kilo takibini yapar.</a:t>
            </a:r>
          </a:p>
        </p:txBody>
      </p:sp>
      <p:pic>
        <p:nvPicPr>
          <p:cNvPr id="3" name="Picture 2" descr="http://www.hemensaglik.com/itemspool/image/alzheimer-hastaligi-olumcul-degildir.jpg"/>
          <p:cNvPicPr>
            <a:picLocks noChangeAspect="1" noChangeArrowheads="1"/>
          </p:cNvPicPr>
          <p:nvPr/>
        </p:nvPicPr>
        <p:blipFill>
          <a:blip r:embed="rId2" cstate="print"/>
          <a:srcRect/>
          <a:stretch>
            <a:fillRect/>
          </a:stretch>
        </p:blipFill>
        <p:spPr bwMode="auto">
          <a:xfrm>
            <a:off x="467544" y="404664"/>
            <a:ext cx="4214813" cy="3456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4996" name="Picture 4" descr="http://www.yerelgundem.com/uploads/haberler/2011/11/22/6ee347d_o.jpg">
            <a:hlinkClick r:id="rId3"/>
          </p:cNvPr>
          <p:cNvPicPr>
            <a:picLocks noChangeAspect="1" noChangeArrowheads="1"/>
          </p:cNvPicPr>
          <p:nvPr/>
        </p:nvPicPr>
        <p:blipFill>
          <a:blip r:embed="rId4" cstate="print"/>
          <a:srcRect/>
          <a:stretch>
            <a:fillRect/>
          </a:stretch>
        </p:blipFill>
        <p:spPr bwMode="auto">
          <a:xfrm>
            <a:off x="5580112" y="1412776"/>
            <a:ext cx="3312071" cy="3333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332656"/>
            <a:ext cx="8568952" cy="6120680"/>
          </a:xfrm>
        </p:spPr>
        <p:txBody>
          <a:bodyPr>
            <a:normAutofit lnSpcReduction="10000"/>
          </a:bodyPr>
          <a:lstStyle/>
          <a:p>
            <a:endParaRPr lang="tr-TR" sz="2500" dirty="0" smtClean="0">
              <a:latin typeface="Times New Roman" pitchFamily="18" charset="0"/>
              <a:cs typeface="Times New Roman" pitchFamily="18" charset="0"/>
            </a:endParaRPr>
          </a:p>
          <a:p>
            <a:endParaRPr lang="tr-TR" sz="2500" dirty="0" smtClean="0">
              <a:latin typeface="Times New Roman" pitchFamily="18" charset="0"/>
              <a:cs typeface="Times New Roman" pitchFamily="18" charset="0"/>
            </a:endParaRPr>
          </a:p>
          <a:p>
            <a:endParaRPr lang="tr-TR" sz="2500" dirty="0" smtClean="0">
              <a:latin typeface="Times New Roman" pitchFamily="18" charset="0"/>
              <a:cs typeface="Times New Roman" pitchFamily="18" charset="0"/>
            </a:endParaRPr>
          </a:p>
          <a:p>
            <a:endParaRPr lang="tr-TR" sz="2500" dirty="0" smtClean="0">
              <a:latin typeface="Times New Roman" pitchFamily="18" charset="0"/>
              <a:cs typeface="Times New Roman" pitchFamily="18" charset="0"/>
            </a:endParaRPr>
          </a:p>
          <a:p>
            <a:endParaRPr lang="tr-TR" sz="2500" dirty="0" smtClean="0">
              <a:latin typeface="Times New Roman" pitchFamily="18" charset="0"/>
              <a:cs typeface="Times New Roman" pitchFamily="18" charset="0"/>
            </a:endParaRPr>
          </a:p>
          <a:p>
            <a:endParaRPr lang="tr-TR" sz="2500" dirty="0" smtClean="0">
              <a:latin typeface="Times New Roman" pitchFamily="18" charset="0"/>
              <a:cs typeface="Times New Roman" pitchFamily="18" charset="0"/>
            </a:endParaRPr>
          </a:p>
          <a:p>
            <a:endParaRPr lang="tr-TR" sz="2500" dirty="0" smtClean="0">
              <a:latin typeface="Times New Roman" pitchFamily="18" charset="0"/>
              <a:cs typeface="Times New Roman" pitchFamily="18" charset="0"/>
            </a:endParaRPr>
          </a:p>
          <a:p>
            <a:endParaRPr lang="tr-TR" sz="2500" dirty="0" smtClean="0">
              <a:latin typeface="Times New Roman" pitchFamily="18" charset="0"/>
              <a:cs typeface="Times New Roman" pitchFamily="18" charset="0"/>
            </a:endParaRPr>
          </a:p>
          <a:p>
            <a:endParaRPr lang="tr-TR" sz="2500" dirty="0" smtClean="0">
              <a:latin typeface="Times New Roman" pitchFamily="18" charset="0"/>
              <a:cs typeface="Times New Roman" pitchFamily="18" charset="0"/>
            </a:endParaRPr>
          </a:p>
          <a:p>
            <a:endParaRPr lang="tr-TR" sz="2500" dirty="0" smtClean="0">
              <a:latin typeface="Times New Roman" pitchFamily="18" charset="0"/>
              <a:cs typeface="Times New Roman" pitchFamily="18" charset="0"/>
            </a:endParaRPr>
          </a:p>
          <a:p>
            <a:pPr algn="ctr">
              <a:buNone/>
            </a:pPr>
            <a:endParaRPr lang="tr-TR" sz="2500" dirty="0" smtClean="0">
              <a:latin typeface="Times New Roman" pitchFamily="18" charset="0"/>
              <a:cs typeface="Times New Roman" pitchFamily="18" charset="0"/>
            </a:endParaRPr>
          </a:p>
          <a:p>
            <a:pPr algn="ctr"/>
            <a:r>
              <a:rPr lang="tr-TR" sz="2500" dirty="0" smtClean="0">
                <a:latin typeface="Times New Roman" pitchFamily="18" charset="0"/>
                <a:cs typeface="Times New Roman" pitchFamily="18" charset="0"/>
              </a:rPr>
              <a:t>Hemşirenin uygun gördüğü durumlarda hastanın yürümesine ve hareket etmesine yardım eder.</a:t>
            </a:r>
          </a:p>
          <a:p>
            <a:pPr algn="ctr"/>
            <a:r>
              <a:rPr lang="tr-TR" sz="2500" dirty="0" smtClean="0">
                <a:latin typeface="Times New Roman" pitchFamily="18" charset="0"/>
                <a:cs typeface="Times New Roman" pitchFamily="18" charset="0"/>
              </a:rPr>
              <a:t>Hareket kısıtlılığı olan hastalarda uygun görülen pozisyonu               verir.</a:t>
            </a:r>
          </a:p>
          <a:p>
            <a:endParaRPr lang="tr-TR" dirty="0"/>
          </a:p>
        </p:txBody>
      </p:sp>
      <p:pic>
        <p:nvPicPr>
          <p:cNvPr id="5" name="Picture 2" descr="http://www.e-hemsire.com/resimler/hemsire/bloglar/Evde-Bakim-Hemsireligi.jpeg"/>
          <p:cNvPicPr>
            <a:picLocks noChangeAspect="1" noChangeArrowheads="1"/>
          </p:cNvPicPr>
          <p:nvPr/>
        </p:nvPicPr>
        <p:blipFill>
          <a:blip r:embed="rId2" cstate="print"/>
          <a:srcRect/>
          <a:stretch>
            <a:fillRect/>
          </a:stretch>
        </p:blipFill>
        <p:spPr bwMode="auto">
          <a:xfrm>
            <a:off x="395536" y="404664"/>
            <a:ext cx="3929062" cy="33843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2" descr="http://www.insanbu.com/hfoto/50385_14052014225333.jpg">
            <a:hlinkClick r:id="rId3"/>
          </p:cNvPr>
          <p:cNvPicPr>
            <a:picLocks noChangeAspect="1" noChangeArrowheads="1"/>
          </p:cNvPicPr>
          <p:nvPr/>
        </p:nvPicPr>
        <p:blipFill>
          <a:blip r:embed="rId4" cstate="print"/>
          <a:srcRect/>
          <a:stretch>
            <a:fillRect/>
          </a:stretch>
        </p:blipFill>
        <p:spPr bwMode="auto">
          <a:xfrm>
            <a:off x="5076056" y="1052736"/>
            <a:ext cx="3672408" cy="3744416"/>
          </a:xfrm>
          <a:prstGeom prst="ellipse">
            <a:avLst/>
          </a:prstGeom>
          <a:ln>
            <a:noFill/>
          </a:ln>
          <a:effectLst>
            <a:softEdge rad="112500"/>
          </a:effectLst>
        </p:spPr>
      </p:pic>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orhanelidh.saglik.gov.tr/menu/hks-kalite-yonetimi/en-iyi-uyg/2.jpg">
            <a:hlinkClick r:id="rId2"/>
          </p:cNvPr>
          <p:cNvPicPr>
            <a:picLocks noChangeAspect="1" noChangeArrowheads="1"/>
          </p:cNvPicPr>
          <p:nvPr/>
        </p:nvPicPr>
        <p:blipFill>
          <a:blip r:embed="rId3" cstate="print"/>
          <a:srcRect/>
          <a:stretch>
            <a:fillRect/>
          </a:stretch>
        </p:blipFill>
        <p:spPr bwMode="auto">
          <a:xfrm>
            <a:off x="5076056" y="404664"/>
            <a:ext cx="3524250" cy="33843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descr="http://www.firmasayfasi.com/resimler/urun/large/rollboard-i65w6-8290.jpg"/>
          <p:cNvPicPr>
            <a:picLocks noChangeAspect="1" noChangeArrowheads="1"/>
          </p:cNvPicPr>
          <p:nvPr/>
        </p:nvPicPr>
        <p:blipFill>
          <a:blip r:embed="rId4" cstate="print"/>
          <a:srcRect/>
          <a:stretch>
            <a:fillRect/>
          </a:stretch>
        </p:blipFill>
        <p:spPr bwMode="auto">
          <a:xfrm>
            <a:off x="251520" y="332656"/>
            <a:ext cx="3744416" cy="32403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3 Dikdörtgen"/>
          <p:cNvSpPr/>
          <p:nvPr/>
        </p:nvSpPr>
        <p:spPr>
          <a:xfrm>
            <a:off x="251520" y="4653136"/>
            <a:ext cx="6480720" cy="830997"/>
          </a:xfrm>
          <a:prstGeom prst="rect">
            <a:avLst/>
          </a:prstGeom>
        </p:spPr>
        <p:txBody>
          <a:bodyPr wrap="square">
            <a:spAutoFit/>
          </a:bodyPr>
          <a:lstStyle/>
          <a:p>
            <a:pPr algn="ctr"/>
            <a:r>
              <a:rPr lang="tr-TR" sz="2400" dirty="0" smtClean="0">
                <a:latin typeface="Times New Roman" pitchFamily="18" charset="0"/>
                <a:cs typeface="Times New Roman" pitchFamily="18" charset="0"/>
              </a:rPr>
              <a:t>Hastanın başka bir kliniğe ya da birime transferine </a:t>
            </a:r>
          </a:p>
          <a:p>
            <a:pPr algn="ctr"/>
            <a:r>
              <a:rPr lang="tr-TR" sz="2400" dirty="0" smtClean="0">
                <a:latin typeface="Times New Roman" pitchFamily="18" charset="0"/>
                <a:cs typeface="Times New Roman" pitchFamily="18" charset="0"/>
              </a:rPr>
              <a:t>yardım ve refakat eder.</a:t>
            </a:r>
          </a:p>
        </p:txBody>
      </p:sp>
      <p:pic>
        <p:nvPicPr>
          <p:cNvPr id="86020" name="Picture 4" descr="http://www.saglikmeydani.com/images/haberler/yara_pansumani_sutur_ve_kesiler_h400.jpg">
            <a:hlinkClick r:id="rId5"/>
          </p:cNvPr>
          <p:cNvPicPr>
            <a:picLocks noChangeAspect="1" noChangeArrowheads="1"/>
          </p:cNvPicPr>
          <p:nvPr/>
        </p:nvPicPr>
        <p:blipFill>
          <a:blip r:embed="rId6" cstate="print"/>
          <a:srcRect/>
          <a:stretch>
            <a:fillRect/>
          </a:stretch>
        </p:blipFill>
        <p:spPr bwMode="auto">
          <a:xfrm>
            <a:off x="6948264" y="3933056"/>
            <a:ext cx="1974007" cy="2743201"/>
          </a:xfrm>
          <a:prstGeom prst="rect">
            <a:avLst/>
          </a:prstGeom>
          <a:noFill/>
        </p:spPr>
      </p:pic>
    </p:spTree>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5229200"/>
            <a:ext cx="7704856" cy="830997"/>
          </a:xfrm>
          <a:prstGeom prst="rect">
            <a:avLst/>
          </a:prstGeom>
        </p:spPr>
        <p:txBody>
          <a:bodyPr wrap="square">
            <a:spAutoFit/>
          </a:bodyPr>
          <a:lstStyle/>
          <a:p>
            <a:pPr algn="ctr"/>
            <a:r>
              <a:rPr lang="tr-TR" sz="2400" dirty="0" smtClean="0">
                <a:latin typeface="Times New Roman" pitchFamily="18" charset="0"/>
                <a:cs typeface="Times New Roman" pitchFamily="18" charset="0"/>
              </a:rPr>
              <a:t>Hasta için planlanan egzersiz programının hastaya uygulanmasına yardım eder</a:t>
            </a:r>
            <a:r>
              <a:rPr lang="tr-TR" dirty="0" smtClean="0">
                <a:latin typeface="Times New Roman" pitchFamily="18" charset="0"/>
                <a:cs typeface="Times New Roman" pitchFamily="18" charset="0"/>
              </a:rPr>
              <a:t>.</a:t>
            </a:r>
          </a:p>
        </p:txBody>
      </p:sp>
      <p:pic>
        <p:nvPicPr>
          <p:cNvPr id="3" name="Picture 2" descr="http://www.zornefes.com/FileUpload/ks121963/File/oksurme.jpg"/>
          <p:cNvPicPr>
            <a:picLocks noChangeAspect="1" noChangeArrowheads="1"/>
          </p:cNvPicPr>
          <p:nvPr/>
        </p:nvPicPr>
        <p:blipFill>
          <a:blip r:embed="rId2" cstate="print"/>
          <a:srcRect/>
          <a:stretch>
            <a:fillRect/>
          </a:stretch>
        </p:blipFill>
        <p:spPr bwMode="auto">
          <a:xfrm>
            <a:off x="4788024" y="1340768"/>
            <a:ext cx="4032448" cy="345638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7042" name="Picture 2" descr="http://www.e-doktorunuz.com/images/varis-ev-egzersizleri.jpg">
            <a:hlinkClick r:id="rId3"/>
          </p:cNvPr>
          <p:cNvPicPr>
            <a:picLocks noChangeAspect="1" noChangeArrowheads="1"/>
          </p:cNvPicPr>
          <p:nvPr/>
        </p:nvPicPr>
        <p:blipFill>
          <a:blip r:embed="rId4" cstate="print"/>
          <a:srcRect/>
          <a:stretch>
            <a:fillRect/>
          </a:stretch>
        </p:blipFill>
        <p:spPr bwMode="auto">
          <a:xfrm>
            <a:off x="467544" y="476672"/>
            <a:ext cx="4032448" cy="30243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4509120"/>
            <a:ext cx="5975648" cy="830997"/>
          </a:xfrm>
          <a:prstGeom prst="rect">
            <a:avLst/>
          </a:prstGeom>
        </p:spPr>
        <p:txBody>
          <a:bodyPr wrap="square">
            <a:spAutoFit/>
          </a:bodyPr>
          <a:lstStyle/>
          <a:p>
            <a:pPr algn="ctr"/>
            <a:r>
              <a:rPr lang="tr-TR" sz="2400" dirty="0" smtClean="0">
                <a:latin typeface="Times New Roman" pitchFamily="18" charset="0"/>
                <a:cs typeface="Times New Roman" pitchFamily="18" charset="0"/>
              </a:rPr>
              <a:t>Alınan kan, doku veya diğer örneklerin </a:t>
            </a:r>
            <a:r>
              <a:rPr lang="tr-TR" sz="2400" dirty="0" err="1" smtClean="0">
                <a:latin typeface="Times New Roman" pitchFamily="18" charset="0"/>
                <a:cs typeface="Times New Roman" pitchFamily="18" charset="0"/>
              </a:rPr>
              <a:t>laboratuvara</a:t>
            </a:r>
            <a:r>
              <a:rPr lang="tr-TR" sz="2400" dirty="0" smtClean="0">
                <a:latin typeface="Times New Roman" pitchFamily="18" charset="0"/>
                <a:cs typeface="Times New Roman" pitchFamily="18" charset="0"/>
              </a:rPr>
              <a:t> naklini sağlar</a:t>
            </a:r>
            <a:r>
              <a:rPr lang="tr-TR" sz="2000" dirty="0" smtClean="0">
                <a:latin typeface="Times New Roman" pitchFamily="18" charset="0"/>
                <a:cs typeface="Times New Roman" pitchFamily="18" charset="0"/>
              </a:rPr>
              <a:t>.</a:t>
            </a:r>
          </a:p>
        </p:txBody>
      </p:sp>
      <p:sp>
        <p:nvSpPr>
          <p:cNvPr id="89090" name="AutoShape 2" descr="data:image/jpeg;base64,/9j/4AAQSkZJRgABAQAAAQABAAD/2wCEAAkGBxMSEhUUEhQUFBUUFRYXFBgUFBQVFRQVFxUXFxUXFxQYHCggGBolHRQUITEhJSkrLi4uFx8zODMsNygtLisBCgoKDg0OGxAQGywkHCQtLCwsLCwsLCwsLCwsLCwsLCwsLCwsLCwsLCwsLCwsLCwsLCwsLCwsLCwsLCwsLCwsLP/AABEIALQA8AMBEQACEQEDEQH/xAAbAAACAwEBAQAAAAAAAAAAAAACBQMEBgEHAP/EAEkQAAIBAgMFBAUIBQsDBQAAAAECAwARBBIhBQYxQVETImFxMoGRobEUIzNCUsHR0lNygrLCBxUkNFRic5Kio/AWQ/ElNURj4f/EABoBAAIDAQEAAAAAAAAAAAAAAAABAgMEBQb/xAAyEQACAgEEAAQFAgYCAwAAAAAAAQIRAwQSITETQVFhBRQiMnEzgUJSkbHB0SOhQ+Hw/9oADAMBAAIRAxEAPwDVg102jCGDUGhoNWqLJolV6g0SRIrVBkiQGokggaQwwaQEgNAwgaADBoAMGkAQNABA0AEDQB0UAEDQB0UAdoA5JIFUsxsFBJPgONAjyza+8U05a5PZk6IDYAcvM0myItikjbS+U9GpBwWVwgHKgKAmw9tRzoCjsQutxxFAEUtrq462b76BCvacHYzhh6Mwyn9caj2ikuGJrkY4J8y+VMaAnjoBoTY2OxHjp7ai+ytqmeoA11qKQg1QZJBBqgyaJVaoMmiVWqtk0ShqiMMGkMkBoAMGkAYNABigAgaACBoAIGgAgaADBoA6DQAV6AOigBBvziQuFZM4V3sFHNgDrpQuBM8vj7WPVu+vPQfdUbF0OBs9JAD14f8AmlQ6CXASR+icw+y33HlRyImiKtcWsw4g8aYyvAuRyvJtRQBWkjszJybUedIRHtDD9thyPrLqp6MvChg+ijsCfNfqRw6EcaLsUWM5UpjFO1oMyGoyIyRv711mZEzoaosmgg1VssRIrVWyaJVaq2TRKr1EkSq1ICRWoA+lnVFLMQqjUkmwFOMXJ0hSkoq2KMZvGBcRqWa1xfSw+032R51rx6XzmYsms8of1Fuy2Z2Zi2Zm1vcgeQJ+6tW1JV5GNybd+Y6wTlhftGAFwe8bgjiCCNKhLHH0JQyzrsmjxBvdXLDxN/dUHhh1RYs8+7GuGnDrcViyQcHTOhiyLJG0Tg1AsCBoAIGkAQNAHJp1RSzkKo4k0AecYnEjGYhyTodI78lHD8aTBHIcEyXDLcc/KkA02RhEEZQagG4vxHhQMNo7aGgBbj8NfUaMOBoFRRDZ1v8AWQ6/fQIDaKXCsOVAM7hxcHodfxoAQ4ZOyxI6PcftVFdla4Y7kw5PEm3Qae+mTorYiDu2oCjU3rrswI7mqDLEdDVUy1Bq1UssRIrVBkyRXpDJlekBzE4xYkZ3NlUXJqUYuTpEZSUVbMSNuNjJCRoimyDjY/aPU/CunDHHGqj+7ORkyvI7l+yKW+TNEYIFuFdS8h/SMGAu3UC50qyLINfS36Gr2CgIHlUJcBHkpbw4hxiRCNEYK5/vnUa+VhV2KttlWVPckPNnRWAvaqZvkuiMNnSjtGA8z59azalfQmzVpJfW0hoDWI6AYNABA0AKdr7fEJyovaPz+yvmevhQ+AMzi8XJNrKMw5CxsPIVFskfYGKFGDZMp5XuPjSA1KpdQ1rg9KBlVYow1wLGgR9MFNAC/ER0AJcVHkfOOB0fy60ETk0fdtQBVwkmU2PA+40AVdq4XW/MEEeYN6iyMkNQcwBHAipEiKaPSgY2LV2GcxMHNVUi2IQaqJMviGrVU2WIMNUCQavQMmR6APPd+9vdrnjj9CFiDr6TjQnyGoHrrbgx7YOfmc/UZN2RQ8ijuLLbStOPmJkz8ZBxv+SJMK3JllT2FCPjUoOmKS3QZp93n7qeNKZHGLNs4jNtC32Ag9xY/EVOH2EMn3o0+EPcvVL7LV0DsbRmf7Z+HD4VVqV9NGjSOpDpZaw0dIkV6KAobf2t8niuNXbRB48z5CkwM5sLML5rsXNzz8zUGyaRp4cEONqQyeTZ6utmF/uoAiwULxd30lvp4CgC5iMMDyoAXT4WgBbiYKBCrEpxoEU8O/1TxHDyoEQTx60ASAZ1seI94oAj2e9iYz5r94pISLTimSLTNXZZy4gZ6oky+KCD1mkzQkSB6rZNBhqQwg1AE0b0AeY4bZ4TET4dtbMbE8SG1B87EV1NPJOJyNVFxmmV91D2cpjPEEj2VLEquJHUPdU/U02/i3hwr/ZmYH9qMke9afmEOYv8f6HG6s+ZF8NacynGJMXjMuPnzfbUX87AU48xoc+HZuYAVQ9QPV51U+yzyCwMoMakeFGSN2gwzppl5Xrn0deylituojZV7zDjroPX1qEpJEkrIBGmIkDuLm1gLmwHgKrbsmkPsNhgo0UCkMtrfpQBxnbkKAInmcfVoAjOLbpQBE+JJ5UCKk5J5UAJcaLUCYmxAN7jiOFIRNmzC9MCOM2NMDmNi4MvHiKTEWYpA6hh6x0POgaJHeuxJnMgR56yzZrgglas7ZckSBqiSCD0AGHoAkV6BGO3vwRimXFJezd2T+631T5EaerxrZpp06Zj1WPcrRmXmy4gOOD9718D91a5cTTXmY4q8TT7Rsd4Ju0wDjmhRz4a2+80SXmRwy5oj3MxOqxk6lM1S8ivqTE2NxittF898vygZsupIULbTzqMXXBc43Hd7HpcE4ZGZXDIbi3NT4HoelKS5IJ2iTBjKoHC1Nu2KKo00OyEliUglSRY2PPgbdK5WSTjJo7WJKUExTh91cMp0z36M2YVTZbRfXYiqVKaW6c6BjLLakBwUwPmagAb0ACy0AQtEKAK00V6AEuOg40CZn511oIkMTWNuVMA3WgA4zcWPqoArI/ZPr6LaHw6GhCJnkrp5JGHHEENWOTs1xQYaqyYYagAg9ABB6YBB6YrOYiNZEZHF1YWIqceHZF8qjBba3fkhF9HRTow42PJhyNbYz3L3ME4bG35MbbPYYiTEx/VeGw8zcg+21aXzwY4/RUhRutjbTKx07uU+HI++oxdlmZKP9Re7SHFyNGCSW0t69ffUdrc20W3HwVuPXNi7NkWAtORmHBRwW3Ek8zRN80iiMfpdkjYjvKqi7MbADmTwptUrYR5dI9AwMHZxqt7kDXzOpri5Jb5Nndxw2QUSrtCG3eHDn4VBkytFiL0AWVkPnTAEzrzFAHROnWgDvbL1oAjaVetAETTrTAqz4oUCM/jsRcnWihWJZzrToRASL0UKwlN6KCz6kAUyZ1ptAVS9a8kiiEaOhqzsuDDUhhB6ACD0xH2epJCbCD1NRIOQYerFEg5BOoYFWFwRYg8CKsUaK3IxW0IGwmI+avZhdddbcx42qXzChKpFMtM5r6RMrMD6Vj0K2NWqXmmVyilw0Mtk4OSZwqSLC1/pHsFHr6/GiWaONcksWFTl1wembK3axosv84JNGykOcpbKeIstwR7dazfNxXKianpNyq6NjsDd+LDC4Jkk5u9s2vGwGijyrLl1E8vfXoaMOnhi679R3yFUFwNAGd2lAYXuPQbh4eFIZbweIpiLpjU0wIJcCDQBVfAHrTEV3wlqAImS1AFbEyC1qYhDjHpiJtk7DfEd49yP7VtW/VH30CNVFsLDiPs8gIOpJ9K/XNRY6FGM3NHGGS3g4/iH4UWLaZzHYJ4WySLlPEdCOoPOihECNamgZQDVJsSCDVEYQegD7PUkhWdz1JRItnQ1WxgVuRIpq5QKnMlWrFErcyValtK3MX7VwiyHLILqbW5EEcweRrLqYJ9mrTz9CrhdiMpsJrryzqb/wCZePsrmSw+h0I5U+0TbTwfZCFy8f0wFwW0ureAoxwcXySnKLSo9B2BilVD3xwXkRa9+tW+RUPdlsGzFWzXtrr49aQ0MzSGAp1PlTArYyDtY2Xny8xSAz2EltpzFCAb4eamBXO3UBtrpToVkqbRRuBooLOSYletAFHEYhaYCPFzZmyoCzHkPvppEWxlszYIHemszcl+qvn1NMQ+BpDCBoAkU0hlLb2yxiYsvB11Q9D08jSToGrPN5EKkqwswNiDyNW9lYrDUgCD0AWcDg5JmKxLmIFyLgaevzp8IOWTybHxC8Ym9Vj8KnGiLspgHga0xgZ5ZKJUWrlAzyyE6JViiUvITKtS2kHMMCnRHccmizDxHCq8mPcqLcWbZKyCBq5MlTOxF2itt8sERl4iVbcuIYceVQZNGu3fkcoe0YkZQeN7G/ix60l5jNZs3EQxrlzopOtiwBt11qLZJIZDUXBuPDWgCq8ljTAgLEWAvqeXhQAi2kOznPRjf20gGey+dMDP7VFpD51JEWBhr8qYidePU9BQB9HAZWCk5ATYD6zeXSjgORzh8KsXdVQvXqfM86di6JgaBnQaADBpASKaQyZTSGZbfXZYI7ddGGj/AN4cj5ipRZGS8zza9TKzuamkJs1P8nv9Yf8Aw/4hRljUR4pWx7tTaCCKSzjOLgC4zXvY6VF2lYsk0osj2BgonQF40YkAklRfWo+LNebMsafIpgRGxTqEXIHdba8UIBt7RXG1XxPU48rjCdI7Oh0eHNivJBMsb1xxQxK0ahSc2uvIAjQ+dbNJ8TzTU7lfHH5tf7MfxLRYsMFKMa5/wxhsDBRyIC6KTYXtccRXQ+Yy/wAxzoY4PyEOBxH9JZSAUzMLEA2s5WnkzTb7ZTiq2Pt44I1hVkQKQ2tgATofwox55RU22+It/wBC+cIycUl5oqbvYWOVLyopJsbgW0PDhXmVrs8pXKZ6mOkxRgqiLN68KiuQBZFKPZTbgL8SDb2V18ORyxKTOfOCWRpDSDaEZjCFJEJt9YtwIPA+rXnWlFLM5tPa0hxLIiqyL3QWAuQPA8KvxQjLtGhJqKotS7QkhVpEvHljkYZTluQhtcDx1pzwx3QSXbIyb2uxLurvHjJADLiJG4Wua7z0mHb9iOV4s93fBd3v2tK5wado4N5mYhiCdQFGngDWfHp4RnkaXH0kdROTxrn1NVs+XNEc1yQOLd741nz440+EUafJJtK32ZXYEx7eZrsQZX0zG3pHlWnatkV7L+xRkbWRy92aHb2MKmPLYFjbUA2FtdPZXB+Jz8OKrhnW0DcpperH+BgRkuVF7dLCuDi1mV9yO9l08F0jzHeXeHFR4orC2VAbWFraAX09tb55qzSi26Rdp9NuwQexNvmx1ujtiWXHIjElMgOoGjZhrcdb1ox5FJtJmXV4PDim41yeg41vnD6vhWmPRzX2CpoAIGgAwaQBqaBk6NUWMobyRZsNIP7p91IDxy9avDZl3okjF60Y8RTkyUbDcCO0zn+4P3hUdXHbBfkejybpv8C/aSDtXOmruNfM1DN+hAp5lkyJexp9g4hFjUM6g2A1NrW41ionBNLkRbOcfKJGuLdtKb3FrMRY+WhrzOu4zv8AP+j03wyNYEWd9YyYEsL2J4a8VH4Vp+HqTlLjy/0Y/jXOHj1X+RrutIOz1IGi8SOldw4mMzITLiXJIA7SSxvpq9wb9KnKMl5FGOLuX5H+8mIRsPZXVjmuACCbWPKlsk4Tpfwv+xqjW+F/zL+4G7J+bXyXn0415CDts9i19Iu3yxsUTO0tygVMwSxY30sOQr0enhL5VS9zjzknqdq7EezN8sHP2ccWHlidmZULSrJ6ADNnXitwdD4Gtq21w/8Ar/2UShKPaLuHwytISwsbn3mtGPhGiNNJFveCMDDzgAs/YuqDjq2h062q+DTyQv1KdQ6iZHdJcoUHQi1wdD7678mq4OQuy7tjCu80LqLqFdbjXUk8vXWF58cZTTfPH9gzY5zgtqs2eyVuMuuYi9rG9uZ4cKx58sXB0yrT4JxmrXmZnYOCkjdhIjC8jagZhe5NrirnqMbSpkJafK30M9tsGeIj0VJubEWOg1v5V5741K4prrk7PwrE1Pk12z3GQ6jgOY6GvPadc/uju5zzHG4MPiHLqQe0a17jidPdXRcZfMTbXmdDTeH8tjpq6Q23YhKY4G36Me1+F/VWvTx+t/gxfFpLw4/l/wBjfbSPzh8h8K3R6PPvsCN6GImBpDOg0AGDQBKjUhh4hcykdQRURnmeK2Cb2UV6Cos84sk4jbZm6ul2qqWaEOiShOfZotnbLWA3Xnp99YdTm8RJHQ0WPZJ/gzE+DXEGRTdexdj3dS9yePSlO3CKfRbCKWSUl2wNnthQGWQTM/A9+IC56cxxqiWTmqRoUEKt/NpYfZ7pGgKZowwVVuvEi+tVeI4vg0xxKauTHGy8F22GjnDEiaIORYDLxFtPKulpsv0O0cfXYqyxS6X+yzsbZuGkgaaRO1y5uDEAgactKxTlfC6OljjsXK5EmMKQyxrMXAcEjIUGgI+151u1WZxkq9DmaHEpQlfqMto4GIoj4YPYllbMwbgBb0dOdPRZNzdkfiEFGMa9yTdjAx4nMc79w2ICZevM8eBrLLM+Y0dOGKDqVc/ky8kQnisQSkq36Gzag+BroKCniUX00cd5HizuS7TKu7O70OGlMrs7sL5LqAFuLE6ak2FYfkHD7eTpz+J+M7lwaLA7ViGIKuHylQRYoPDmarluxPaWY5RnHdRd27iYlZTGGAZL6kHUEjl5VLHCU1ZHLkjFjDCwQpGGmDkaAZXC/VueJFV5JF8aS6M3ipFMsKjKQzsLEBtANLXqULgym1KzYTYtMNIGKjLlKqFAGpC3/wCeFV1Kci1uMcaEmyY+3jxDhRmaU5bcu/1vRJtKicXa5Km05WUCzZW7QXtY8yDxFWp/SUP73Q0hkw7RqUeQtoQGEdvG+XWorJb6G1S7K7z5S73FkylgdL30tf2VGbrkuxRUo15nMLtMNIi2v8+hvcW4gcKthjcsbkZsuWMcuw1G1vpT5CqY9FkuysrUxE8clIZOppAdFAw1NICwp0pDOpgl6VpeVnJUbLIhtVe4s8NlbGrbL51Fu0XaeNSZhsA/zuJHUt7ia1T+xBD9SSKeCBuf6xxX0S2Xl6rVjl2a10Yj+XOS+Li8IB+81Vy7NEPsZ6Pue3/pMB6YU+4PWzB9hzNZ+qir/J7i2l2SzsLs3bXCCxNnIFvGs0VwdHK7bKe9+k+G1kHcb6ME8142rXqu0czQ9SNBgvol9P0j9Je/BeF+VT0XmQ+ILiIu/kvIMmJAIPfF7KBb6Tj1rLP7mdDF9q/CKew1/osH+DH+6K7OL7F+Dz+qX/NP8ssMoqwoEjm2MP0oGRfo81ufG1cjV/qs7ui/QX7jnbbARhjnOWJj375rAsedaNHxjbM2st5Ypf8A3I1xEnzCEdpqQfm75vQPG1c+fJ1WqVGZt/ScOBbVmJ0N/q8Dw9tbtSqcf3OfpG2pN+w329tBJMW0APeiRWcW4ZsttedU6ZKU2X6puOOL9WZ/GbZkw2y3miYK5mUKfSFi5v7hWXL1+5vwdq/Q+E5bD4Zm9J8rNbrlJNhWpxrGjFu3ZZDnAOOzWzOT4xleXNjVOJXIlkdREW+Tf0DGG/EoP9a0syqy3C7SKP8AJ4csGH8Zb/7tbsCrB+zOfqXeo/oerbee037I++seONo1zdMprKansI7g1eltHuBxW0ViUu5sBS2D3AYTeWB/+4PXUXBgpoaR41G9FgfIioNMnwW4XpDLaYkVe4HKUmibt6hsJ+LIp7QmGhOgFyfIDWhqkX6eTbdmRi2XN20jhUySE5e/rlOoNraUeK6ryL/DVt+ZTTdvEZmOdALggHMeFtNHty6VBu3ZZQg3+3AxmPmWRDAoWMLq7C5BJ6eNQatlilUaNTsrYmJgwUWHVosyxMj6mxJzWsbcLNVsJuKopy44zlbPt0d2pcLs44WUoXPaej3l77kjiByNQXCLZOyttndjFzvEwkiXswwOsg42+zbpU55HLsox4lC6Qzw2xsQkYXPGWzkknPwsAALk31Bp48rh0LJhWT7lYW5mxpsK8rTlSHIK5GZubX4gW4ioOVstiqVFbZm7c8ccaF4TkQL6LkGwt1FXR1ORRSsoyaXFOblXZOdgzltewt4CQffT+by+pH5LD/KK5dzcS0/ah4lGUCwEh4X6EVTObm7ZfCChHbHoZ7T3amkhKKYmcxMl27Qatm14nrUo5pxjtTE8MJSUpLouYzYUjxoisq5T3rhiCMtuRFQbLHyLp90pDiYZV7MLEGuBnucxHXyqx5pSdyZVHDGCqKo+/wCkZPluJxJMbCZYxGGLgjINb2FQjklBtxfZZkjCcFFroU7Y3AxM2ATCh4w4kVmYlypADcNL8SKhP6lRbCaixhJuZL2UMa9kDEgBYM+pCZb2t11qzxG1TKNi3WiZd1cWECmZLjxlYexhaoxk4u0EoqSpi/bu42KnwckAaMyO6NmJYLZXDH6umlEpbkWQqJT2FuBjMPHEhMTdmwLWc8M+Y2uvGrI55RjtKZ4YyluNhvEl5r/3R8TRjdIJrkoLHU7ZGkEqUrYUdlwIkUq4uDSsdCvEbnwtwupo3C2Cufc+ZNYpD7bU9yFsZTfFbQwvNiPEG3tp1FiuSNm21Mp410/BTOJ41DLCbTDc6zzwNF8MyZaLh7Djx9+lZM0ao36V22eVYTamIM2QzSWDsts5tYEi3uq3ZHw7oN8vEqy/tJpUVvn8SWyBtJrAXW/o5b20PPWxrHLs2XwLMJiZ5FuJ5vMyP+NczVSl4lJtcGvAltto0+zZXjw0hkdmLRsVJYkiwcaE+Nq7Pw+G/DbOR8QyOOZJcCfcDCzYjZfavPKzWmPeke5ys1u/e44VSujczu8uOJMJzzItiD2cmS9wDrfjwPvrbrIKO2vc5vw/I5brfp/kYYfNEodHmdXJHzjljcZTpbkQaehipN2hfEpyjGNP1D3IwTTmVvlEjWcCzZu6bseOc3Hs4Vil9zOhj+1fhFE4qUaZ2009I8j511tPGLxRdLpHDzzkssuX2/MD5VL9t/8AM341Y4R9F/Qipy9X/UrCUtOFeScXA9CYjiSB3SD0rlailkZ2dPziVnd6e0hglyyS/Q5kJds3eGmo51bjivBk69SE2/HgvwPto7KZIO0MspIYAASFb3vz1J4cKzr7kjTP7WxPh3lkxKxdq4UpmPebjnA61fmit6M2BtxZUw0sqYzaCmWRliMYW7tYfNsTYX05VDAk3JlmodKFCffGaeLZ+HlWeVWkkI7sjg2EZPG/Uis8+ka4rs0eL7R2w8QllGZDcq7X0VfHU+daMqSRjxttsu7LgykMk+Ik0sQ7ggXtbVTVeKmyeTozG+2ImTCPIs0qkzgDLI40JY8j4VGdFsOiPYWNmMOHJllNwhN5HN7tz11ro44rw1x5HKySl4r58z13eD6Ufq/eawY+joz7F4FTIFiNKiSJlFIAglIZIkdAyZowRY0gPOO3J4mvQnlqLMGKI50g6NHu3OWZtb2A+Jrn69Uo/udX4Y7lL8Iw8uz548c7djKYhK5DCNiCDfUddTxrH4jqm+DoeGt10PNpQxyQSkHEiRosoRYGsWCgLckai4/5aqW03dlvkI928DMkOWRJM1ze8bLpy0tXM1UZPJ0asDWwZ7aafs4EhRyOzcS2jY2Jc2HDoTXT0mTJDDUTDqcWPJkuSHG6Lx4bDdi0cqjv6JE3BiTppx1qnFk+ind/hmuSt3ZmocHLIV7YTx5WDIywMxW1+QHiK2Zckp1uZiw4oY72ob7XgKRRR4YTyWdnctCV0KgW4dRRiySh9rDLihkVSVjfcPANB2hc6yOraoylbBrg38W5VV22zTCFIzWLweKzyZYJGGdsvd0K5jY1bjz5IwSsyz02NybcSrHg8bfvYeUDwQ1L5jJ6i+Wx/wApc2bgA8pMy4uI5cpy4aRlI88pFVSbk7b5NMMaUUlVE29GFeY5I4ZnjKIhcwuh09I5SNKTySjCkw8OPiKT7XmaXGKJMOy2mzA5lAia7MAbDUaDWk5c2iUoWjAS4vHYaUMmzpZjYa5HBte+XMFP/DU3l5+q2QjiW3hpAYKLGO+MnfBTIcQwbJkc2AjIsCV142qKm1ddE8kIvanyKt6IcXi8Nh4UwOLQwly2aFrHMFChSB4NxqEmmuDRBRXmajAYPEidTNFMFUEK3YswAII1Cjy0q3du7ZhUa8hltfZk0USfJGlmcG2XsGTKgBPFvH/mlRScfMk6Znd/NjYl8CkccMsjmZCwSNyfo3ubAcLkD10p8lsOBfgNmYtI4Q2GnGURg3ifSxF76aWq+OVpVZkliTldHru3/pB+r95quHRbPspxrUiJYUUhhgUgDUUhk8QpDJ6iSPLBXojy4amgVDrYGKKdpZGe6gd23d46m9Y9Xjc0uaN+hyLG5cNjsbWNvoZvYv5qxfLP+ZHR+aX8rO/zuf0U3sX81Hy79UP5lejOjbJ/Qz+xfzUvl36oPmV6P+hw7ZP6Gf8Ayr+aj5d+qH8wvRnRto/oZ/8AKv5qPl36oPmF6MA7w8uxnJ8FX81VuCXG5FkZNq9rJG22R/2Jz5BfzUoQU+pIUsu3tM4NuH+zz+xPzVZ4HuiPj+zOHbxH/wAef/R+ajwPdB43szi7w34QTHyMf5qPBa80HjX5MMbdb+zT/wCj8aXhe6H4vsz7+fX/ALNP7U/NS8L3QeL7M6dvMOOGm9bR/mo8L3Q/F9mfLt9jww03qMZ/io8L3DxPZkUG8rMWHyabu9Ch+8WoeKvMFk9ix/Prf2af/b/NS8P3Q/E9mRYPeRnBPyaYWNtCh+JFDx15iWS/Isfz239nn/2/z1HZ7kt/sdG3f/on14aR6/66NnuG/wBgZtvWUnsZ9AeIXp+tRs9w3+xWfHdtlfIU7o0OvvqyKog3Ya0ASFgNTpSGGGF7X14+qgCRaixliKkM+jmuzLb0beu9KhnmVehPMnRSAfbqelJ5L8TWbU9I26Ptlh9uKHZAhJBIvmABt6qh4D23ZZ80tzjRb+VP2bSdnoqlvpFvYeFqr2K9t/8ARdve3dX/AGUoN4VYX7Nh+0PwonicXVkYZ1JXRYm2uqqrFT3gTxGljanDC53yLJqVCrXYEGOM4GRSF1vdgL25X5Vj1MtnBu0y3pyBO2UWwVf9QA9tZ5Y5vzpEfmYN+rK2MxLqytIptrlswNiNbcNKsxY001FmfNmcachrsbaCzju6EGx561fTS5LcU1NcCfa22RmC5Wygm+o1sbVpjgdXZnlqVbVdE8W14gQyx+xhQ9O/UFql6EsO3Wkcokai3N5AL+q1Uyxbe2aIZNwGL3j7Jirx3KgG6voQemnjSWK1aG8lOiefHhwxyKcgJOZvcNPCltrzJtoS/wDVrRtkjwhcnXuPbX1qasWDd5lTzV5Hdh7yMxxBaBlMZ7yluBOY2Jy6USwrhWKObvgrYn+UFo0DPhdGuBaUcba/VpLT2+GTlm2q2i/gt4xEFBjvnJN89rWA8PGoyxe4RyD2DaQKBiUJJ9FW1A6m9VbOaRZv4EO2d7EhBlMbNkdUADAdc3EeqpxxN8EZZKVhxb6RyR3ELgOptdl5i3Sh4WvMSy35DudrLGALsUFh8SfCopdk2R4m904el48bH3U0RJ5H9EEA5jY9OBNKhkkj5StgNSF9WtIZI8puFUAm1zfgB40qGT4eQhgrAagkEXsbcRY8Ki0NH2G+kl/Y+BpPpDXZ5uK9AeaCpDHm6h77+S/E1m1PSNmk7Zn4sX88epdveTWpx+gwRyf8te7GmPfuNzugtx0NtfDpWeK5NuT7X+BVs6aya9aeaP1ENPJ7OS5tDGr2UYvqFYe0mjCmrHnppHd35f6KGZuUg9dzWTWxficGjBL/AIrfuUvlQNsovY+f/iqZJvsoi66LO0cdkRRbW5NvUKnpsb3biWZ/SkMtxHy52cgXYHiPH8atzxqkjTo+ExP8uRpCj6C5148+laE2oIzOKeR8lTE4tIpO4c49nqqCuXZY6iuAsKTNNoDYqP8A91qMuETjy0z7eDELmlU30iFud2HKljXX5JZX2vYcQ4lfk8utzmU262DX+NVNfUi9v6RTs7Fp8qUqxyldb8jcVY1wVKXJPsvbCw4rHrcWlIsTw4MP4qhOFxiSjOpSMzttwcFH1Eg96N+FWw+4jP7ENGxSkwNcEC9x07q8arfmSXkNsTtT5PEjLkYnS1xe3G5Cnjeqoq2Tk6RnNvYjPhCSRrKrEAcyTeroL6iMncANl7RtFGtuBHP1U5Q5srjk8j1Ud0rf6yix9Xo1kRrZ3EcY/wBf+E0CDn9KP9b+E0kNh4nin64+BpIbCUHtWsbXVTwBva/WjyDzLsOH1BJJI4Xtz8qg2SSBw30kv7HwNJ9Ia7POrV6A82j61IY43avmktxyi3nc2rPn6Rq0vbBTYMWa+chhq2o0PPSjx5VVcAtLj3XfJ07DjN/nmt5i1Lxn6Evl4v8AiZBJsSCPQz5OdiVFHiylzQLBCHG46+78LKt5tCDlN1sRfU0LNKPkEtPCXci/gd1IljyrIzrrqLfEVRkzuT5RohpoqNJ2hbPukme6zC19FP431pRyV2iHysfJl2HdiMD5xy3TgFHlrUnqZfwofysf4mWcDu1Dc9m7HrYg2qEs8vNFuPBFfayi+7uGDayBvWPuNPxZNdC8KKfZG27mF/SW9YoWWS8geKD8yE7tYUtpiCD0DJ99PxZ+gvBh6hzbqYWxDTN6Nycy+jzPxpLNL0JPDH1PptgYQ8ZiLeKi+nlUfEn6Enjj5lbC7BwwlymRl07oJF218qbySq6F4cVxZP8A9M4LtZAZW7QWLjPqt+GgFReWddEvChfZXxe7+zuyBknbs8wsS9u9Y87edNZMl8IbhCuXwWBu/s9FUmRsrC6nMdRby6VHfNh4cDsOwtnkWDsw48Tb4VHfMNkAcdsbZojbtHYIpF++2hvpypqeS+BuEK9iLCbC2YyBo5HK/VIZjqD5U3kyLsiseN8o2eLhFgvK1vwqqJcyNoQQASdOB5360xBtCCLG+nPnfrelYHyYfUElmtqLnn6qVjomeENa9wRwI0IpWMs4aG2pZj5nT2CotkkEIwCzDi1r+rh8aiOjzlhXoTzSQNqiTocbsem/6o+NZ9R0jVpfuZ2H05vX8ab6iEfukKY3sx0HpDl5VY0UxfJS33Hz4/wx8TU9L9n7kdZ+p+xct/RoP8Jv3jVf8cvyT/8AHH8DLc0n5Edft/vVTqV/yGrS/oi2fFvmXXryHhVm1FCk7G0uKbs1sbd48AOgqqEVbL5t7UfbozMWkJYnXmfOo50izSt8iLZ62RfKrJ9lMFSLbCqy2ilhoA2I16DkPvFSb+kio3Is7wDK4t+gkHqN6rh/kun1+w0wkCvEuYDlyH2fEVCTpk+0RbzxgYjDEaWVuHDiKML4ZHKuUKpf/ccR4pFepS+xCX3sS7YF9nnwlFva1WQ+8Uv0xpjHJgwn6qfu1WvukSfSNDDAFiUi/G2pJ91UN8llcGV3m+gxA6Mv7wq/H2iuX2s5ur/VE/xD+9Ucv3Bi+09PxB1HlWeJewBTEEKQwlpDJFpDLUZ0qLJI+PCkM//Z">
            <a:hlinkClick r:id="rId2"/>
          </p:cNvPr>
          <p:cNvSpPr>
            <a:spLocks noChangeAspect="1" noChangeArrowheads="1"/>
          </p:cNvSpPr>
          <p:nvPr/>
        </p:nvSpPr>
        <p:spPr bwMode="auto">
          <a:xfrm>
            <a:off x="53975" y="-10287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9092" name="Picture 4" descr="http://www.saglikaktuel.com/d/news/13954.jpg">
            <a:hlinkClick r:id="rId2"/>
          </p:cNvPr>
          <p:cNvPicPr>
            <a:picLocks noChangeAspect="1" noChangeArrowheads="1"/>
          </p:cNvPicPr>
          <p:nvPr/>
        </p:nvPicPr>
        <p:blipFill>
          <a:blip r:embed="rId3" cstate="print"/>
          <a:srcRect/>
          <a:stretch>
            <a:fillRect/>
          </a:stretch>
        </p:blipFill>
        <p:spPr bwMode="auto">
          <a:xfrm>
            <a:off x="179512" y="260648"/>
            <a:ext cx="2376264" cy="25202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9094" name="Picture 6" descr="http://static3.depositphotos.com/1003570/201/i/950/depositphotos_2017801-Urine-Specimen.jpg">
            <a:hlinkClick r:id="rId4"/>
          </p:cNvPr>
          <p:cNvPicPr>
            <a:picLocks noChangeAspect="1" noChangeArrowheads="1"/>
          </p:cNvPicPr>
          <p:nvPr/>
        </p:nvPicPr>
        <p:blipFill>
          <a:blip r:embed="rId5" cstate="print"/>
          <a:srcRect/>
          <a:stretch>
            <a:fillRect/>
          </a:stretch>
        </p:blipFill>
        <p:spPr bwMode="auto">
          <a:xfrm>
            <a:off x="2843808" y="1484784"/>
            <a:ext cx="2952328" cy="259005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9096" name="Picture 8" descr="http://www.herodevyapilir.com/foto/_biyokimya_nedir_hayalkatibi.com_herodevyapilir.com_20130917-135701.jpg">
            <a:hlinkClick r:id="rId6"/>
          </p:cNvPr>
          <p:cNvPicPr>
            <a:picLocks noChangeAspect="1" noChangeArrowheads="1"/>
          </p:cNvPicPr>
          <p:nvPr/>
        </p:nvPicPr>
        <p:blipFill>
          <a:blip r:embed="rId7" cstate="print"/>
          <a:srcRect/>
          <a:stretch>
            <a:fillRect/>
          </a:stretch>
        </p:blipFill>
        <p:spPr bwMode="auto">
          <a:xfrm>
            <a:off x="5940152" y="3212976"/>
            <a:ext cx="3001516" cy="28083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latin typeface="Times New Roman" pitchFamily="18" charset="0"/>
                <a:cs typeface="Times New Roman" pitchFamily="18" charset="0"/>
              </a:rPr>
              <a:t>Rize Anadolu Sağlık Meslek Lisesinin yeni ismi</a:t>
            </a:r>
            <a:r>
              <a:rPr lang="tr-TR" b="1" dirty="0" smtClean="0">
                <a:latin typeface="Times New Roman" pitchFamily="18" charset="0"/>
                <a:cs typeface="Times New Roman" pitchFamily="18" charset="0"/>
              </a:rPr>
              <a:t> </a:t>
            </a:r>
          </a:p>
          <a:p>
            <a:pPr>
              <a:buNone/>
            </a:pPr>
            <a:r>
              <a:rPr lang="tr-TR" b="1" dirty="0" smtClean="0">
                <a:solidFill>
                  <a:schemeClr val="accent2"/>
                </a:solidFill>
                <a:latin typeface="Times New Roman" pitchFamily="18" charset="0"/>
                <a:cs typeface="Times New Roman" pitchFamily="18" charset="0"/>
              </a:rPr>
              <a:t>    “Çay Mesleki ve Teknik Anadolu Lisesi”</a:t>
            </a:r>
            <a:r>
              <a:rPr lang="tr-TR" dirty="0" smtClean="0">
                <a:solidFill>
                  <a:schemeClr val="accent2"/>
                </a:solidFill>
                <a:latin typeface="Times New Roman" pitchFamily="18" charset="0"/>
                <a:cs typeface="Times New Roman" pitchFamily="18" charset="0"/>
              </a:rPr>
              <a:t>dir.</a:t>
            </a:r>
          </a:p>
          <a:p>
            <a:endParaRPr lang="tr-TR" dirty="0" smtClean="0">
              <a:solidFill>
                <a:schemeClr val="accent2"/>
              </a:solidFill>
              <a:latin typeface="Times New Roman" pitchFamily="18" charset="0"/>
              <a:cs typeface="Times New Roman" pitchFamily="18" charset="0"/>
            </a:endParaRPr>
          </a:p>
          <a:p>
            <a:r>
              <a:rPr lang="tr-TR" dirty="0" smtClean="0">
                <a:latin typeface="Times New Roman" pitchFamily="18" charset="0"/>
                <a:cs typeface="Times New Roman" pitchFamily="18" charset="0"/>
              </a:rPr>
              <a:t>Bakanlığımız Mesleki ve Teknik Eğitim Genel Müdürlüğüne bağlı olarak faaliyet gösteren ve Anadolu Sağlık Meslek Liselerinin de içinde bulunduğu okul türlerinin, "Mesleki ve Teknik Anadolu Lisesi" adı altında yeniden yapılandırılması ile ilgili 2014/8 Sayılı Genelge 01/05/2014 tarihinde yayınlanmıştır.</a:t>
            </a:r>
          </a:p>
          <a:p>
            <a:endParaRPr lang="tr-TR" dirty="0"/>
          </a:p>
        </p:txBody>
      </p:sp>
      <p:sp>
        <p:nvSpPr>
          <p:cNvPr id="2" name="1 Başlık"/>
          <p:cNvSpPr>
            <a:spLocks noGrp="1"/>
          </p:cNvSpPr>
          <p:nvPr>
            <p:ph type="title"/>
          </p:nvPr>
        </p:nvSpPr>
        <p:spPr/>
        <p:txBody>
          <a:bodyPr>
            <a:normAutofit/>
          </a:bodyPr>
          <a:lstStyle/>
          <a:p>
            <a:pPr algn="ctr"/>
            <a:r>
              <a:rPr lang="tr-TR" sz="3200" dirty="0" smtClean="0">
                <a:solidFill>
                  <a:schemeClr val="accent1"/>
                </a:solidFill>
              </a:rPr>
              <a:t>Anadolu Sağlık Meslek Liselerinin</a:t>
            </a:r>
            <a:br>
              <a:rPr lang="tr-TR" sz="3200" dirty="0" smtClean="0">
                <a:solidFill>
                  <a:schemeClr val="accent1"/>
                </a:solidFill>
              </a:rPr>
            </a:br>
            <a:r>
              <a:rPr lang="tr-TR" sz="3200" dirty="0" smtClean="0">
                <a:solidFill>
                  <a:schemeClr val="accent1"/>
                </a:solidFill>
              </a:rPr>
              <a:t> Yeni Adı</a:t>
            </a:r>
            <a:endParaRPr lang="tr-TR" sz="3200" dirty="0">
              <a:solidFill>
                <a:schemeClr val="accent1"/>
              </a:solidFill>
            </a:endParaRPr>
          </a:p>
        </p:txBody>
      </p:sp>
    </p:spTree>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5373216"/>
            <a:ext cx="7416824" cy="1200329"/>
          </a:xfrm>
          <a:prstGeom prst="rect">
            <a:avLst/>
          </a:prstGeom>
        </p:spPr>
        <p:txBody>
          <a:bodyPr wrap="square">
            <a:spAutoFit/>
          </a:bodyPr>
          <a:lstStyle/>
          <a:p>
            <a:pPr algn="ctr"/>
            <a:r>
              <a:rPr lang="tr-TR" sz="2400" dirty="0" smtClean="0">
                <a:latin typeface="Times New Roman" pitchFamily="18" charset="0"/>
                <a:cs typeface="Times New Roman" pitchFamily="18" charset="0"/>
              </a:rPr>
              <a:t>Hasta bakımında kullanılan malzemelerin hazırlanmasını, temizliğini, dezenfeksiyonunu ve uygun şekilde saklanmasına yardım eder.</a:t>
            </a:r>
          </a:p>
        </p:txBody>
      </p:sp>
      <p:pic>
        <p:nvPicPr>
          <p:cNvPr id="3" name="Picture 2" descr="http://www.ardmedikal.com.tr/data/uploads/sterilizasyon-sorumlu-hemsiresi.jpeg"/>
          <p:cNvPicPr>
            <a:picLocks noChangeAspect="1" noChangeArrowheads="1"/>
          </p:cNvPicPr>
          <p:nvPr/>
        </p:nvPicPr>
        <p:blipFill>
          <a:blip r:embed="rId2" cstate="print"/>
          <a:srcRect/>
          <a:stretch>
            <a:fillRect/>
          </a:stretch>
        </p:blipFill>
        <p:spPr bwMode="auto">
          <a:xfrm>
            <a:off x="3923928" y="2204864"/>
            <a:ext cx="3096344" cy="28597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8066" name="Picture 2" descr="http://www.sefakoysmtmedikal.com/FileUpload/bs507307/UrunResim/23848910.jpg">
            <a:hlinkClick r:id="rId3"/>
          </p:cNvPr>
          <p:cNvPicPr>
            <a:picLocks noChangeAspect="1" noChangeArrowheads="1"/>
          </p:cNvPicPr>
          <p:nvPr/>
        </p:nvPicPr>
        <p:blipFill>
          <a:blip r:embed="rId4" cstate="print"/>
          <a:srcRect/>
          <a:stretch>
            <a:fillRect/>
          </a:stretch>
        </p:blipFill>
        <p:spPr bwMode="auto">
          <a:xfrm rot="5400000">
            <a:off x="6515101" y="-314300"/>
            <a:ext cx="1728192" cy="27340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8068" name="Picture 4" descr="http://plastik-rek-cerr.uludag.edu.tr/butonlar/PICT2541.JPG">
            <a:hlinkClick r:id="rId5"/>
          </p:cNvPr>
          <p:cNvPicPr>
            <a:picLocks noChangeAspect="1" noChangeArrowheads="1"/>
          </p:cNvPicPr>
          <p:nvPr/>
        </p:nvPicPr>
        <p:blipFill>
          <a:blip r:embed="rId6" cstate="print"/>
          <a:srcRect/>
          <a:stretch>
            <a:fillRect/>
          </a:stretch>
        </p:blipFill>
        <p:spPr bwMode="auto">
          <a:xfrm>
            <a:off x="467544" y="404664"/>
            <a:ext cx="2952328" cy="35718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4293096"/>
            <a:ext cx="5256584" cy="1938992"/>
          </a:xfrm>
          <a:prstGeom prst="rect">
            <a:avLst/>
          </a:prstGeom>
        </p:spPr>
        <p:txBody>
          <a:bodyPr wrap="square">
            <a:spAutoFit/>
          </a:bodyPr>
          <a:lstStyle/>
          <a:p>
            <a:pPr algn="ctr"/>
            <a:r>
              <a:rPr lang="tr-TR" sz="2400" dirty="0" smtClean="0">
                <a:latin typeface="Times New Roman" pitchFamily="18" charset="0"/>
                <a:cs typeface="Times New Roman" pitchFamily="18" charset="0"/>
              </a:rPr>
              <a:t>İlgilendiği hastaların genel durumunda fark ettiği değişiklikleri hemşireye bildirir.</a:t>
            </a:r>
          </a:p>
          <a:p>
            <a:pPr algn="ctr"/>
            <a:r>
              <a:rPr lang="tr-TR" sz="2400" dirty="0" smtClean="0">
                <a:latin typeface="Times New Roman" pitchFamily="18" charset="0"/>
                <a:cs typeface="Times New Roman" pitchFamily="18" charset="0"/>
              </a:rPr>
              <a:t>Ölüm sonrası yapılması gereken bakımları uygular.</a:t>
            </a:r>
          </a:p>
        </p:txBody>
      </p:sp>
      <p:sp>
        <p:nvSpPr>
          <p:cNvPr id="90114" name="AutoShape 2" descr="data:image/jpeg;base64,/9j/4AAQSkZJRgABAQAAAQABAAD/2wCEAAkGBxQTEhQSEhQSFBQSFRAUFBISFxQUEhUVFBQWFhQUFRUYHCggGBolHBQUITEhJSkrLi4uFx8zODMsNygtLiwBCgoKDg0OFxAQFywcHRwsLCwsLCwsLCwsLCwsLCwsLCwsLCwsLCwsLCwsLCwsLC0tLCwsLCw3Kzc3LDcsKysrK//AABEIAKcBLwMBIgACEQEDEQH/xAAcAAABBQEBAQAAAAAAAAAAAAAEAAIDBQYBBwj/xAA5EAABAwMCBAQEBQIFBQAAAAABAAIDBBEhMUEFElFhBhNxgSKRofAyscHR4RTxFSNCUmIHM0Nykv/EABkBAAMBAQEAAAAAAAAAAAAAAAECAwAEBf/EACERAQEBAQADAQACAwEAAAAAAAABAhEDITESE1EyQXEj/9oADAMBAAIRAxEAPwDbGPdAVUWMK35FE+muuTj0IxdTSFzrWurag4WGi5xdXcXDhe9kQaTCeTkG6VPDebmLDkN3V4yjYdQD7IKOmscaq0po7BTkHev6PhpWjQAInlC4wpOKp8SttNchZip3lQEJa0CPhBOiHkpAdkc5MDb/AMpFQDKSx0CKjpeoCKZGpgxELQkcPZEsgF9FMxPCaJ0mCydZcS57JukKy44JFyaSloxFK1RGPsiAQmJapArmZUMncBGub6fNRuak4boQC/8ApaE/lsiAyya4FbnB6gtnQrvl9k4tTXy20SmhhguoxF1IU4k6kj0S529HW62WrdDSt+Sz/GGtLSFoKiVuxt6rLcdlAB2PVT77U9c9vOeLULf6iMHDXSMDh1BcLr2fxLwxlRDG1ruURcoDf9NrAZAXjfFozISb2AN7740IW58Pccc+IcwN2jkJOju912zVmZz2XweOzX6+D6/+lpmmJ8bpJeW/NezbnTlHRXX/AE6kcadxIxzY9d7KjqKFlVYFxaRo7cDotJLxKCjgbE0gcot3J39ykzuW2r+e/wDnM/bauqp/MGt/3EfQ3Ks2gBtlmeA1Bl/zXAi/4WnYdVevnTZ1/t53kxz0qwEQxnuoGaopi0au8idyLoTiU3SoDH2UrAuJXQM6XLt01dQrEVG5SWTUBiB0YThGpCmPcQMC5S03XWKUBcunAowtLl3SuugpWRYwkpvMnEIeZ9kB47I4qNlQhpp0KJNwl6b88i3Dx6pzshV0cuNUTHIVuhxNawsk0NGSog/72TubsEWSPA2ULrpF/qmPz1CWjEb03mbuQpm053x6rjvKZrZx6Wufoh+TdNZO0H8N7/ei7PVADN2j0wha3ipY0lrOUdDa56WC7w+gkmHNOS0H/wAbcf8A0UPvqG+e6rZazzHFkYMh3xgepTTwBjgRIXEkEAj8LSd+62MNCxgs1oA6AYUM8fLdUz4ue6X+eV5NP4adE9wmPMwHHKPxDZOpuGVM7sNMUIOCfhwOgXpzYgclVnF6iwsF163nORnk1uxia6ndH+F5xfO6G8I8GfUyGWRznAOwXZGEdxG8jhEzLnm2NhuVveBcMbBC1gxYZ9dyuOTo+TXLwRR0/IAPZSyu9E4lQSfMrfEft6jhcjWKrp3I+NyoFgmyjulz4XFiwinNXO64XLCeUmpgK5dC1koK4VHdOuh03CKaVwu9UmhZj2hOaeij5wntWjJB1XCVz7skUQcPdCTohzkFPKkvw2QE2Nd+iGbKL4P7qLiM+t8LNTcUsbX0SSqWNrE8X79kVGT1WIpeNDGVf8P44DYJytBGxTtjGtlXx1wcNvRRyVoGpI16o9heWrIv9Pf9lHzHa3dxVfHxCPQ4Ox2Ujpw+2RboCh2U3ORPyl2hLu+gUjaQDJ97Y+qnglFsYVbxGpLiImau1P8AtG5WvOF9q9kXnT3F/Li22c7rfey1VPayGpKQNaAB+HTqppBu34SnznkLu/r4sGkWQ1Q0EIcTndDVFaG6p/0SZ9+kVdMALLJ8Y4hYHfZo6nZG8X4k2xN0F4a4S6okE8gPID8LTp6qV1+76dckxPY7wlwBwPnyZc7Oduy1Lm2RojAAA9FE9qf88jl/X610DK+yBqqmwRVWLKnmbc2UdVfM9JqOTqrOJ2iztJOO31VrDN7/AMqpOLEuynNKFY9Th6xbE10xxXA5MuhQSONkg9R3Kbz90DyJudN8xRcw7LhdbVYZE/MuGTZQGYabqQSf3W63EwTmkoYyd/2TXPR63Bhf8kg5DMenB3uh0OJHISoiuiC8JWW43xm+K0uDqsDxeOxwRden8WZ8JXlniFnxOINrXQzPY6vYqvOcDjZGUfF3NObqg4XWFzyHHqr009xeytqJZ1340VFx8EDPsrIcUDs6FYR9HbQ2PZJtbJHqbqVz/Sk1x6A+bmH5EqSmrA0DrudViafjh0KnqONWac5OgGqSZsP2VsKnxQyPe5OA0ZJPRaLw7AS3zH5e/JvsNgvOvCfA5J5RNKLAH4WnbuvX6CAAbYVMztT3rkEtbYIeY27qeQqtrKoAYVLeJZlvqGy1IAys3xviLQDdwFvvCG49xoRnJydGjLidrBS8I8MvnLZ6httOWM7DW57qfbr46JJj6D4Lwd9VIHyAiJp+Fp1d3K9Io6ZsbQGgW7KOCBrLAAWtZTNfjO36qmMzLn8m7upbKCY6p/nBQzu5sYR1S5lVlQzdMhprlEyM9ETA1c8z2+3Rdcjz2mnsrelmH7rJwVKuKOpVbG60cUqIZJuqeKfRFRzdUnR4sWyLjpcIdsihfLjKFrcFvlUZlQjplE+XCFppB/nhc87ZVTqhMdUbJenmVx5o21Cb56p2z91K2Tot0fytW1Q0uUvNGRdVwd1TxLjFkehYsmSb4IUrZFVma2gt+S4yo+yt0OLZr1O1yqY6lFMnTSluSrmggryzxjFyvJ2K9Skde5JWG8aQB2ei0vsLPTyiaMtfzNvcrR8O4iHNzqMEIOenvc200VRIHNJc2+dR1XV6scv+NbA1bQDdUXFK++G/P9Am3fb48XGLIFwykk9nuuwmOcdCenuvQvBnhMutJILk5zsFmvB/DxLUsDtB8RXvHDKdoaLAAAJdjn1On8OoAwAAWVg11k7ltoonytGpt6rScC3qOeS2qzPGHyPPJE0vedLaD/2PRaUwGYHlwNOfb0CP4fw1kLbNGd3HUnda4umnlzn/AKznAPCIZ/mT2kmda7jkNHRoWmlAAtbSymJCCqpMKnrM9JW3V9hqibP5IeStACD4pLg/RZd9W4utc5x6HZc+911ePxzjWjiA+f2VLFV9/wAllBNaw+77o6mkLv1Upuq/xxoWOuioyqyndhHxO6Kmb1HUeL0s6uqKXqsfQ1GbLQU1SBbU3+itZ6Ln61NPLoio3qopJcAKyiUrFOiw5dGVCpAlGQ1x+90O5EkJBt0DxXyXvpquti+asRB1uninQ4P6AR0/sn+XZGf0x/ddEVv2K3G6C5Vx1wi3R/Y2UD47YuD6LDEQemSSW6pPZjcJnIUB44Knr/KKhqvYICVm4UfmFEeRcPl3JKznH38wRjpz39UJJHzHKzWMlLREntuif8DBzbUZV+KS+yOjpcZTzaN8cYLi1PygNP8Ap0VC5i2Hian+LCy8rFbNR1ni68EPtM49Ghe0cIqvgC8a8Fs+J7u4C9W4WbAJL9NPjUMnCdFI155QAbamwVS2J78BwaOu6Pgc1gDW6DfcnqU8tSsiza8AYwB7LjpED/UKN86a6TmRUkw6oCqn1Q81T0UD5VLWuq4yGr33BG+FU/0uSbd1ZSuuVG697KVdGaqnx3di6soHWF1HMwDVByVdsfVJT9XkFQrNk4ssc2tIUg4k7TZGa4W468eo6mz7XWnopN/osE+WzrjZazhdRzNB6rtnxyy+2xopVcwyYzv0WYoHaK+pH7WUtLS+lix19/Top2oeMjopOYWCnTCmWUjAoGyYtqnxvQ4AgNynE+iY09/n+ifG1HhnWBOLF2/TKiFTtbCzGSMQr2W2+SKe6/3hQu+qWmgR7R/dQW9kQ5n2VGe4KU6EN/i655F09zx0Ufnfe6wumD0yon2/RMnqwP5QbKouOAfVFh8bfdFsZgoanB6ZR7W4yFgrG+JIsmyxlXHYrd+IosrFVw1VcVHcXXg9lmX6krcUNbynssf4bbaJvcXVyJLbpbfbZ+NlDxO4sFMavf8AJZCCrt1Rkdd3W6WyNIKzuo3VN91SCoTZKrpstdN+YtpZ7DuhnVV8KufUXU1Od9UtppBsa7I6w7hRtcopHFL03DapyCliv+aKLfspr2gfkEBBOiQ1XVBowrGaUWx6Kmkp+Y50RZ5E8q14DVWJYfUKqcF2J3KQb5BXfI87vK9CoanOVf0lR0WKoKm4vsbK8o5rWsVHcdOL6bCCZTF/ZUVPWIv+tvrqo1aLBs56jCnZOBYqjdPf1XIqsg5utBaeKS+bIkPHX+FRU1UNfoi21I2TAtSQo3P9MIRtRfU2HRdfNb7ultaJnkqK/wBlRmo9bLhd3SnhzybXGUPI/fTtqnOdbf2Qs0wG6BkNRMB+yp6viFtLoqVrpD0HVCcQouWNzhsE+YFM4ex0zsnC2nDuEM9FjfD9W3FyMgL0Dh0wI1ujOdC94kdwNoy046KM0JGqt4pbi35LvlXVLmX4h+9T6wniGiwV5pxbBI9l7Tx+m+A+68Z43/3gP+bfzSZ9Ximr3PWj4ezljb2ARLiooPw+yQKxUwepPOUAHr7JrhZCtBrqnTKa2bOfohS3CkiH1SiOD89UZBKVXxg3BsjImn97oCOANugXbHa102J2Ot/kuPkt/CU0cL/4v1UJlH7p8rvvdCzyEHZYXJChXSgfsmyzXKhcwnKPA68idJfRNBXeXCaQvSeVatOF1FvhPqFoKSqIWNZLbTUK7oqrmAPzSbz1Xxb56bGnmRgltaxWcoptlcwLmsdco5hJ2unmMp9MzT9US5uLgIQwUSFuQiqeu6oOaQ7t90HJJnVFmjbWjfC7/VgaaLJSVLx+FQ/4pINnIflv02YrWjW1k9tcNrLFDjbR+O49VZUlYx+WkIXJppojUX1TCy+qEhk6C6sKeMnJCXhuuxxLlZSgscDoQj2RJlU3HsfRHodea1THxE8mQDgI3hni58bgHgt/Jc4lLzPLWi/poFWT0Un+y/pkq2fHdTvE9eaS869T4P4jjkALXDK0lPVcwXz9TiSN/Mwlp3aVsOD+LXssJNOqX83NHudPQuMm7T7rxTxULVDcaOBXpM3HGyMuCsS6nE1SXn8LBb1JW8WbvYeXcx4xtJLdoI6J3LlRRR8r3NGm3yTyco7zy2ExeyUZGMJzoev8+yLoog4d0eKYkZUuqyKcQdR990RHS3srSGm7KVsHS/qlYDFT220RXk49BvuiGx66hOMQOnzWohQ1QyYPf6omVlulkJKz0vslNIgml3+qr5pC7f3RFQ06WyDoo44N82vjsjArkMO/dTPbZSuNtP490JUy9VvoV4w02UoeDr9ELcjunNk9l6Ty0z2YuuUVRynsmlyHatWl41lBVZC0tBMCvOaKrsbH2Wn4ZXqG8urx7belqQifOOxxv19lS0c4NlYBp1Hso2OiacqZCquRW3J/xKCqqe11o1DxuARMbmn+VWvltqoHVvQo8L1ccS4e2WO1hcLLmCSB125A22V9Q8Q2ObqOWQEkEBUikksF8B8XRNs2VvKeuy2lH4ipnjD2e68q4pQtJuN1RVXwbo/xypa1M/Xv4r4Hfhe0+4VTx+sYIzykXOMHReKR8QI3d7FEnjruXlBNvr80J4PZL5889NdHI1u+uqZPxdjBqFiZeLO2KE81ztSV2zycnI4Lnt7Wh4l4hc82aAehslRTSu/Fb5KtomAajKuI6poFknJfp5qz4sKdzrWLjbojGVQaMffqqQ1Y6qCSsvgI55n5G1q79VreHO5/i7/kjHxFQ+EobwgnUlyvJKdcm/rs8f8AjHeDtvrutC2m+9FVcKitstBGwEKNi3Qggzgfquuf/ayM8r+6Hezrcnol4yF47FDi/X2U8ptpkfVCu90tp5EU0ZPRRFtlO924/lCmbbNuv8JeGLytza6bUvaBhckmsNvZVdVKTpdEtrlVU2+oVdcnupxTm+T11REdPjTRPJwlvXjb2JhjSSXoPNRkHRO5LJJLCYjuH1liAeqSS1jS8a/hlZotNST3GqSS59SOvFqyY0W1vdRSRfJJJQdCrruGg5GFnOI0vLuUklTF9p7itZUWNgSCEY+qec6pJLs/M4455dS2dQVNa62VUV8lwkktwu9232r/ADExz0kksK6xqKiZ0SSRCixKQmmfeySSIlHIXaI6nh5Rc5SSRZ6v4VogKaPu0O+atzHskkuXf2uvHwVSwWOMK0tix+iSSkpTnNAH7oKYEC533GqSSSqZCvPooHm6SSSngaT27oSZ6SSwgpHk/eiaI9zkdUkk0JXXN9bJr3ffZJJNwlf/2Q==">
            <a:hlinkClick r:id="rId2"/>
          </p:cNvPr>
          <p:cNvSpPr>
            <a:spLocks noChangeAspect="1" noChangeArrowheads="1"/>
          </p:cNvSpPr>
          <p:nvPr/>
        </p:nvSpPr>
        <p:spPr bwMode="auto">
          <a:xfrm>
            <a:off x="53975" y="-1600200"/>
            <a:ext cx="6048375" cy="33337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0116" name="Picture 4" descr="http://www.kansader.org.tr/upload/news/resim_1418225533_1.jpg">
            <a:hlinkClick r:id="rId2"/>
          </p:cNvPr>
          <p:cNvPicPr>
            <a:picLocks noChangeAspect="1" noChangeArrowheads="1"/>
          </p:cNvPicPr>
          <p:nvPr/>
        </p:nvPicPr>
        <p:blipFill>
          <a:blip r:embed="rId3" cstate="print"/>
          <a:srcRect/>
          <a:stretch>
            <a:fillRect/>
          </a:stretch>
        </p:blipFill>
        <p:spPr bwMode="auto">
          <a:xfrm>
            <a:off x="5796136" y="3429000"/>
            <a:ext cx="2952328" cy="30457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6" descr="http://www.sektorde.com/galeri/urun/buyuk/hastane-sonrasi-bakim-asp-2828.jpg">
            <a:hlinkClick r:id="rId4"/>
          </p:cNvPr>
          <p:cNvPicPr>
            <a:picLocks noChangeAspect="1" noChangeArrowheads="1"/>
          </p:cNvPicPr>
          <p:nvPr/>
        </p:nvPicPr>
        <p:blipFill>
          <a:blip r:embed="rId5" cstate="print"/>
          <a:srcRect/>
          <a:stretch>
            <a:fillRect/>
          </a:stretch>
        </p:blipFill>
        <p:spPr bwMode="auto">
          <a:xfrm>
            <a:off x="323528" y="332656"/>
            <a:ext cx="3312368" cy="28803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Picture 2" descr="http://hemhiz.med.ege.edu.tr/files/images/stoma2.jpg"/>
          <p:cNvPicPr>
            <a:picLocks noChangeAspect="1" noChangeArrowheads="1"/>
          </p:cNvPicPr>
          <p:nvPr/>
        </p:nvPicPr>
        <p:blipFill>
          <a:blip r:embed="rId6" cstate="print"/>
          <a:srcRect l="5208" t="3226" r="3645" b="10368"/>
          <a:stretch>
            <a:fillRect/>
          </a:stretch>
        </p:blipFill>
        <p:spPr bwMode="auto">
          <a:xfrm>
            <a:off x="4860032" y="404664"/>
            <a:ext cx="3600400" cy="271576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1143000"/>
          </a:xfrm>
        </p:spPr>
        <p:txBody>
          <a:bodyPr>
            <a:normAutofit/>
          </a:bodyPr>
          <a:lstStyle/>
          <a:p>
            <a:pPr algn="ctr"/>
            <a:r>
              <a:rPr lang="tr-TR" sz="4800" dirty="0" smtClean="0">
                <a:solidFill>
                  <a:srgbClr val="FF0000"/>
                </a:solidFill>
                <a:latin typeface="Times New Roman" pitchFamily="18" charset="0"/>
                <a:cs typeface="Times New Roman" pitchFamily="18" charset="0"/>
              </a:rPr>
              <a:t>Ebe Yardımcısı</a:t>
            </a:r>
            <a:endParaRPr lang="tr-TR" sz="4800" dirty="0">
              <a:solidFill>
                <a:srgbClr val="FF0000"/>
              </a:solidFill>
              <a:latin typeface="Times New Roman" pitchFamily="18" charset="0"/>
              <a:cs typeface="Times New Roman" pitchFamily="18" charset="0"/>
            </a:endParaRPr>
          </a:p>
        </p:txBody>
      </p:sp>
      <p:sp>
        <p:nvSpPr>
          <p:cNvPr id="24578" name="AutoShape 2" descr="data:image/jpeg;base64,/9j/4AAQSkZJRgABAQAAAQABAAD/2wCEAAkGBxQSEhIUEhIUFRQVFRQXFRYXFBQUGhgVFxUWFxUVFBQYHCggGB0lHRQUITEiJSkrLi4uFx8zODMsNygtLisBCgoKDg0OGhAQGy8mHyYsLCwsLDQsLCwsLCwsLCw0LCwsLCwsLCwsLC8sLCwsLCwsLCwsLCwsLCwsLCwsLCwsLP/AABEIALcBFAMBIgACEQEDEQH/xAAcAAEAAQUBAQAAAAAAAAAAAAAABQIDBAYHAQj/xABEEAABAwEFBQUFBgQEBQUAAAABAAIDEQQFEiExBkFRYYEHEyJxkTJCobHBFCNSctHwM2KS4RaCsvEVQ4OiwiQ0VGNz/8QAGgEAAgMBAQAAAAAAAAAAAAAAAAQBAgMFBv/EAC0RAAICAQMCBQMEAwEAAAAAAAABAhEDBCExEkETIjJRcWGBkUKhsfAUFdEF/9oADAMBAAIRAxEAPwDuKIiACIiACIiACIiACgdpNrrNYm1mfV+6Nvieem7zKvbVXo2zWd8jnYcqDOhqeHNfM20V8GWV7qk1J1zWc51sjSEL3Zg7aXqbXbbROa/ePq0OIJawABrajgAoJx0V2Ukkk71VDZy5WT2KNbnkTKrr/ZZs2GxstBa0ySVwk54IwaZea55dVzOfQnTgu67LQhlnhaBkImgUy0qD6U+KXyS7DungrtmRerZI8pGiazv8LxhALK7yN4XO7ddUTZ3sAFAThPFtcq81uFvaWSMbmcZIbSR5zzzc2tDSi1naaxEOaRrTVY0b5E6MO03XTdlxFD8D+qxn3X/M3rkpG7YpXZKa/wAOyOAJBz5IZjRq0Fzg6EeoopCC6jUZ/votqu7Zpw9pbHY7rYz3QSo3Jo0YXNibmFeluEPgMeEgVqCAt/8As7R7o9FROwURwSjg163S+OQsfXDupr6rq3ZjtQSyOyykuLQQyVzhUjOjSOI01WQ7ZZlrkq/JrM8t53BbHZdl7OzDSMAjeOO4+aZxKVWK5em6JxECJgwCIiACIiACIiACIiACIiACIiACIiACIiACIhQBwLtX2hktFoMQce7YXNYwaVa5zC88SSHdKc1oL4My3U7z1UztK8m2THUtIHUtxfN9eqj7vbk5/A/p9ElJ72PwSpIibxs+E05qc2cswIoG1JqM93FY1rsuINJOuLPnu+AW1bBXaXY3EauoOmRI6q6ltRSUPNZJ2W7cNAAtz2bmBb3LsiCXMPzCx47Dms6K72jPeNNyq+C8XTL9tugd6yUEhwxAgaOBHwOijrwsQe4AivFZ1na8vc5z3OFKNaaUHHIak8V79nocRNc1VGkpt8l26bmjZQ4RVTVFi2OTJZQVSrPKr2iirytwicA84Q7IE6E8K7isWW8cAJB6VqP7KQonXFYNrmUDYNqu8e5pYRTQg1BWxXTZnSvDi0hgzqRkeAHFQk5OkRJqKtk3dVl7uMA6nM+ZWYiJ9KlQg3bsIiKSAiIgAiIgAiIgAiIgAiIgAiIgAiIgAiIgAiIgD5w2qu3urwtLCDlmCcq51BHKlPRQRoyOXzPxoV1XtpsTGugtDHATjIt/FGK+I+RNOeJccvC1Yi4jIOzpwKSnFqVD+OScLPAXy93FH7TjQD4knyquzbJXSIo2sHujXid5Wk9nNxmgleM3ezyb/ddbu+z4WhSyEW+6oVQ93iWTaCo+0voQVBKJKIKuRqxrNJp0WYSq2SkY9mfQkKQY9R1PEsgOVWXowdorvbPGWO0dwUVc2zT420klMjaUaHAEgbvFqVM2mcVWbZgcOYplVQmyWkeXRccWL2RRoFRxO6q2QBYFyN8Bdvc4n0yHyUgncUaihDNK5sIiLUyCIiACIiACIiACIiACIiACIiACIiACIiACIiACi9pr4jsdmknlcWtaMqUq5x9lra7yVzrbrtWdFI+CwhhLCQ+ZwxDENRGK0NNKnfu3rl957RWm0uDrRM6WhqGvzYP+mPD8E1j0kpq3sZSypHm0200tqe6SbPEchi0A9kGgoaV+JWbsZsubS1s0mbcWTePmrG0UcVosv2lgDJGOa2Vg0zrQ9aihPAg5ltdy7HL0Y9rrM+ge3xR/zNoKt8xr5JbU4On0LhbjGDLb8xu1y3UI2jJTBFArwjorcgSA4zDcKlR18swsrwUqwZrFvdgLCDwKhkojLvttQFMskyXNrLfHcymOSoz8LtxG4E7ittsl5AgZoLcE6Ssee1CuGorzKx3d44eFQV+25tnZimjcW1HjAzadxDtRqoW7pE/Un5LKXNNHEHUOpoRyWvt7QY4nPhtBwvYS0mhFTSoy5harfG30sf8A7e0d4D+JjchTiACtBvG2vmf3khq97sTjpnT9KJ3BonLeey/cWz6pQ2jTf7H07sRtJZrXFhglxOZm9pBa4VOtDqK5VWzL5P2bvqWxSsnhNHNOh0c33mO4gr6huG9GWqzwzx+zIwOpwJGbTzBqOiZy4PDquBKOTrbvkz0RFiXCIiACIiACIiACIiACIiACIiACIiACIqJ5msaXPcGtaKlxIAA4klAFRK5J2l9pYDXWawPqTVss40aN7YjvOtXbt3LXe0XtEktbnwWdxZZQSCQaOmpvcdQzlv38FoACfwab9U/wYTy9kWwN3oqmmvmNVcCoeKZp+q3MCm12hzGPAPheMLh1B+ikbt7yzfZ7RG4Amj2OG5zTRzHfUcCoa3nw8ltmxc8doidZZtS0d0dTiqTQcxUkccxvFFJOs/0rc1XoO17M36y2wMlbQE5Ob+F49pv73KTe1cS2ZvN922osl/hOIEnDCfYlb618l2uzS4gOeh4rkarT+DPbh8HRw5fEj9VyWmM1WPNFiUhg1VUUeSVZuc/2vuNpjc91AACee8rlV233aWd49jqxxmrQ6poNwB10XW+1i04LIQDnI4M/y5lw60p1XOfsYjux7jrK8AevhH9IkKd0mn8SDk/ekK6jK4SSXybJcnajCWATAxuyByxCvIhQe3+14tTBFEDgxAvcRStDUAdc1oNmb4x519FJPbkenzTel0cG+vujHLqZ10+5YtB8KtzDOPzCy5oqjqqJ2ez+YLoSxsUUj2UUAC6J2WbZmxStgmd/6aUjM/8ALkOj+TTkD6rnsurRzCvPUzxqaaZCk1ufXAK9XO+yfbIWmJtlmP38TPAT/wAyMZf1NFK+vFdEXHnBwlTHIyUlaCIioSEREAEREAEREAEREAEREAEREAFx3t3v81hsTHUGUswG8ZiNp6gu6Bdge8AEnQAk+QXyttPextdstE59+R2HkwGjB/SAmtLj6p37GeV0iPYF6W0XrFUTTdVddIUKW5/VUWgUHkld4VyTxNUPdAYdpbVjvKoXtyykGoNCKEK2H+A13VaVRdBz6JRteNB+9mv6GdNvKMW+yCdv8aIHEN5Grx83jyfyWwdmV+mWEwPPjhAwneYyTT+nTyIWi7IXp3E4BNGP8Lq6A+64+RoVMXWz7LfEbW5Me5wA/lkafD0dQdFTV4lLHKD7bo0wZOmaf2Z2OCSvmqyViWcGqyZXBoJOgBJXnjrHKO162Y5YYQcwC4+ZyFVBbZfdx2azj3GBx9KZ88XerIMn229HPObGOLv8rCcvXIc6KB2rvDvJ5X1qAcLTxDcq9TU9V6LSY+iEY+yt/c5Oon1Tb+xq0Y8deDj+ikTp6fNRkb6vHRSjBp5q2lduVe5nk7FwjNWZxm3zV4fRWptWeackZIof/FaOVfosh6tSjxA8iPiq45BSqhdwZm3XeL7NNFPEaPicHCvoQeRBI6r6X2Yv6O3Wdk8Whyc06scNWn95ii+Wy6tFt3Zrtd9gtLQ8/cTEMl/lPuSdCaHkTwSmqw9UbXKNMU6dH0Yi8DhStcuK1naHbezWUHxd68e5GamvN2g9VyW0uRxJvg2dFzSz9r8JIx2aVreILXU6ZV9VuNwbVWW2j7iZrnDVh8Lx5sOahST4JcWuUTSIisVCIiACIiACIiACIiANe7QLw7i7rZIDR3cva38zxgb8XL5ejXc+3u8cFjhhBzlmBP5I2k/6ixcNYulo41GxfM9zIYq6KlqqBXRFzGmO8ajVXInjdo74FJ2bx1WNY36t6hZt0y3KLVPFIzi0keYWLd+upHksq0GkjDzoeqttjDZSBp+oSOReaL9nX5No8P4JOzykjPULcJLya6e653DCK0e4/wAr2gnyqSevJabFlXyW03bYvtdi7tpHe2dznNb+JrzU/vj5ijWVWlfx+TOLp7Hd4GUCgNvb07iyvofE4EdKLR9ne002aMQ2uN7zGMLXNoHUGjZGuIz5qI2w2w+3DwRvYMgA4g789FxY6HKsnS1tfP0Ok9TDpu9zBu22fZbJaLQfbkPdRfmpiJHME15YTxC1C0OJLQ0tkOGpABwtJ92uWIjfurlnRS22EuH7PZgcoowXf/q+pdUcRp6jco6Boa1dCN5ptXSEfSl7kaA4HQVClLLNUArDl0J4rJsraMB41KMC6MrjHirCe8bZl/orbhVzfJGO1Svi6J+7MCm1ioFOI9FQ924Ly0vyKxjIs5SSZdLYzoWl7msGpyU1b9lHse1oka/iADi6N3qxs1Ax7agVlLiKnOjd1Bu3roNhu7xMNSXCtXHOq4ur181OocL+TtaT/wA+EsfVPv8AwXIrVafs0cPfP7oNwgVNcPBztTwWG2zMLS0j98FsczMqZZLTr2tTmSua2gGGue4rk9cpvc6HhwgtkY15QBu9vMZenJQE5o4OFY3g1a9tWuB4gg59FlS3g+pxhrm+VR67lkwWdkg4DhiDx0a76ELSPlFp+Y3nYftPw4YbwfUaMtO7yn4fm9eK60xwIBBBBFQRmCDoQV8s3k0RnKjvn6VW99ku3ojc2xzv+6caQucf4bjowk+6d3DyTUMl8iGTHXB2xERbGIREQAREQAREQBwLt2t+O3xxDSGEf1SOJPwDFz2MKa7QLb3142t+o75zR5R+Af6fioWNdrBHpikKTdtl1ppkrmqopXJeVI1/3/umDI9a5YLmYJm8HfPesyTiFizuq6PkVlk3r5ReJbvIeyeDh81TI37xx4FvxCuXp7o4uC9hIImPOIf92aTz+r7o1hx+TNlbUVVywXi+Fwcxxa4bxw3g8VbMzdK1WPMKCozCekYo2D/FUr5GSFkRc3fgGnDl0WdftqiniZPHGI5GvDZQBkaioNN/7qTu1ayto0c1MXKWubaInGgfE5wP88fib/5fvI5yioq0TdujXLdaTNaJJD7z3O8gMmjoKDovZt1FJ7Q2NkLoYmgYmQM7wjfI+rnE9MA6LEuuyd9I1laAnN3Bu8pXD5YNv5NZbswMON1B+xvWdI8DJb9YOzkOEjgHx1/g+Kvhp4S8HUnU+a5xbQ5jnNeKOaSCOBBoVTTZ4SUn+ruaZsMoVfBcbIpi57jltD2howtNBiPDeQN6xNm7vxnvH+yNBxPErftnSXyhjd9K/lrn8qdVln17iqhz7jGn0XX5pcFg9mzHtJZaHO3A0AqeXJaRe+zUtlmbFNkHezIBk4cuB5LtlonBeGs9s+BlNAB7chHCvyHFZd5bHC2RNjkeQ1pDhIRUlw3gE+p5pCOty3u7HMmlwxSb2ObbJ3MIjlU13lb9Z4gBqqodjZotHMk4U8Jp5HKvVWJGFpIcKFuo0I8wkckpSlch/DKDjUGU2+zOePC6mXAfPctJvSQQuONjXE5VJJ+QW1xXoXB4YKlpoG1DT5ngFET2zvsTAxok8RofvB4SAWioHGqIl3i6kaxJI12boQObR9MlW2JpFGNIJ94mpHkAfmpS2whrmFsTRiaagEjMHXXKvBWw4HUU5GpWiYlODTpmsWywtGZc7px86qJmGF1Wl3XL6rcrwewNIw1PDQdSNfLRavPITXFv0GQA6UWsWYyij6Q7M78NssEL3Gr2Du3niW7/AEW1rm/YTBhsD3fimd8A0dF0hNR4EZchERSQEREAFj3haRFFJIcgxjnHya0n6LIWqdqNu7m7LUd72iIecjgz5Eq0V1SSIbpHzXapi95cdXEuPm41PzXrFS/2lUF3VyJMvBekcVSwqpXILRb/AL/qsK0ZPj81IOyz3LHtrRQHgRT1WWRbFovcs3kM201Gas2BnhdX8bcuOpzHRS93XPNbLQyCzsxyOGe4NGVXPO4D9F06w9iOGP7y1+M0JDWnBipxOZ1O4Ln6mcVk+Gb40+k5VZtB1XuDFl7u/mpba3Zma7pRHMKtdmx4zDhyNBX5/CsdG5dDFOOSOxhKLi9wVRgLnMaPeexvq4BV1V+6KG0Q10Dw4+TQXfQIyuoNkRW6MnaRkdolcYT941zmvBNKhhLW06Borp8K7H2ZXO1pL5Ggud7p93Qio471qey1hEkstrnJZZoKvkIyL3E1bAzi51aU4LYbm2mD3mRgayTE5zo9Kg5AM3OoKADXLfu5GVTlBxj2HsLippyOryWgA5nl6LiHalYO7tTpGNIZKA4mhw49HCugrQHqt6hvkyNrXU8VlQtD8jQg61zXPhJ45WdKcPEj0mq7DbGWhzBLPiiie2sbaeOXP3QfYG/PMjQLoFy7HmMl1QzIjEfE6hG4VoD+6K9BM40rJJlp43Zbss1kOfI4UMj8OgFaHzrqqSyJ9iFhyriRK3Ts7DE8SgF8uHDica0bwoMq9FsAC1GzCVnsSOHCpLh1B+iy7o2pD5RZ5293McmkZsf+UnMHkfVVUkY5sGTluzZKLBvO645gMQo4aOGo8+IWevCVLpi8ZOLtHKb4uBzZSW+CRpyI0P8AYqDvGZ0ZxOjZjAIBaTv1JC6ltZBijMgFHMFa8W7x01XLb3tDHA1I55rHh0drFmc8fV3NfjtcheTUVPKvQcF6+0OLhizPE508gsKW0NB8Id8vkqWWjOtP31WtGEn9TPkl1pQ9NFrN4ZOJrmpuS1j3R+ir2L2edeVuZFQ90w45ncGDcTpVxyHXgtIIVySO49k12Oguyzh9Q6QGUg7sebR6UW4qmOMNAa0UAAAHADIBVJpbCjdhERSQEREAFyDt2v8A/g2JvKaXpURt/wBR6BdfXzD2jW8zXpbHVqGyd238sbQ2nqHHqmdLG8l+xnlflNddqCqiM15vVTl1xUqoqg5UhVBSQVarGnGTm8slfVubMKst0SjsfYFA02a0S0GMy4K78DQCM+ZcfQcF1NfN/Zbtn/w6R7ZAXWeWhfTMscMsVOFAuyP7R7uDMf2lumgDifKlNeS4mWLUrfcci1RFdtlkZJYYqlrX/aImsc7IDHVrqncKfILitosD4HmOVpa9mRB+Y4jmtg7QNtHXnI1rWllmjrhadXu/G/6BRlnvo4BHaI22iNgozE4tkjHBkwzpyNQndLDJjXVWz7dzHK4ydEYNFIbK3RJaZHvB7uCNr+9ndk1gIpl+J2tGhXmWywAVNktLzrgfaGhvUsbiIWNeO08s8kMbg2KzRuGGGIYI27qke8c9Sr58kpRpKvkrCKT3Za2pvhkjWWazNMdkhzY0+1JJoZ5eLjuG4KAs8T5ZGxxAl7iA0DWquXhG4SFlDixUA455UW83HdRssEghBdbZWECQAnu66NjGv+b5pTJNRVRNopt7k5dGzeCPuhM11paMUjcQrU8W6jz/AFXlntRaS1wLSDQg7ioO5NjrTA9s1qeI3ZnDXFK8uB9pwOmYJrwC6GLELW9r5I2gtGZ3u/NxXNyO2PYJyXwY11WzGdCfIVWwslNPYPos6w2VrAA1o9FnFiycRrxSIE/FrvRYDruElrincDhioQ0Chc/dUnRo9StgfEqMKzcQc20XpbZIdMLfVx+itG0y/j/7QvEcjczUI+xjWxrpGlrnEtORG4g7iFFPuGIihijI5safopmqpe5FF1tsjTby2DsslS1hidxjOH1boVpt9bG2iCpZSVnECjgObf0XXJXLBtLzorJtFWkzmmyuw9ptziGgRsFMb31yrX2WauOXku47J7LwXfF3cIzdnI80xPPE03DcNygtn5DFMw7neF3XT40W8prDTVima06CIi2MQiIgAiIgCM2lvhtjss1ofpGwkDi45Mb1cQOq+S57zxyPkkdV73Oc4ge841PxK+r9rdn2W+yS2aQkCQCjhq1zSHNcBvoQMt6+bto+yy8bI4/cGdmdJIAZKjmymIHlRbYsrhxyVlHq5Imw1lJEbXOPIcVMw7M2tw8NneerB83KvYq65oHv76GWLFhp3kb4661piAqus3UcgrT1+WLql/fuXhpYSV7nKf8ACNu/+LJ6sPycqHbMWwa2Wb+ivyXeIFkNKr/s8nsv3/6W/wAKHuz55kuW0t1s8w/6T/oFH2qzvZ7bHt/M1zfmF9MgqOveIOjcHAEEEGvkp/2cu8SHol2Z80Xec5BzWU5o4KzDHhkmA915HoSFdkdQea6mJ+S/7yIz9RVi3DqqirURoF4+RXvYrRW96wZ3eJXJJVunZ9soZHNtVoFI2kOjafeI0eRwG5KajMoo1hG2TGxGychiD7S4tJoWtyxNZTRx5/BbeHMiGGzNDeMmrj+Un5paJS84RUN38XefAK9Z4658MlxZz6nZ0ceGlbI+z2Lx4n5nnn6rZoWhrcgo2QYc6ZrNscvFVNiUsLTvWc6ijopqBVNtHFVI3L0qtUVEtvY0eJwHVYbryafZz5qjLozCVQ5yxftS971VokuOcrL3ql71iSv5ookuSScVi4qlWZpgNVYbI5x8DHu5Na53yCKKtkxdwrNEOLx8M/ot7Wl7LXdI6USPY5jWfiBaSaEAAHNbomsKpCuZ2wiItjEIiIAIiIAIiIA0btTHgsx/+1w9WH9FEXRJkERYZORvD6TYLO9ZDXoixZsXA9YF5u8J8ivEUEHzjF7cx4yP+atWp+gRF6SLrEjjS9bKRJkFafKvUVZSYJG67AbKMmAtVpoYgaRs1xuBpV44V3Lq0VkLqHJrQPC0Uy5lEXF1E5Sk7Olpscas8kYGAhutczvKtwnKg+C9RYIbaLzmaeX7K9BIRFJmZH2rC0k7laBklALAA07yd3ICq8RVkZzfStiPtdyy1Lu8B5Bv1JWsybQOZJ3bB3jgSHA+GlOZyKIqkY5NumSH/HXRtDpIy0cQ5rvkaqdZPKWtd3Ro4BwOJmYIqPeRFpBWXyPp4L8VktEnsx+rmfqsyHZed3tvYwcqvP0CIt1iiLyyyJiwbMQx0LgZHcX0I6N0U01oAoAAOWSItEkuDJtvk9REUkBERABERAFt8tEREAf/2Q==">
            <a:hlinkClick r:id="rId2"/>
          </p:cNvPr>
          <p:cNvSpPr>
            <a:spLocks noChangeAspect="1" noChangeArrowheads="1"/>
          </p:cNvSpPr>
          <p:nvPr/>
        </p:nvSpPr>
        <p:spPr bwMode="auto">
          <a:xfrm>
            <a:off x="53975" y="-1271588"/>
            <a:ext cx="4000500" cy="265747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4582" name="Picture 6" descr="http://www.sdplatform.com/images/basliklar/306_ebelik%20meslek%20sorun1.jpg">
            <a:hlinkClick r:id="rId3"/>
          </p:cNvPr>
          <p:cNvPicPr>
            <a:picLocks noChangeAspect="1" noChangeArrowheads="1"/>
          </p:cNvPicPr>
          <p:nvPr/>
        </p:nvPicPr>
        <p:blipFill>
          <a:blip r:embed="rId4" cstate="print"/>
          <a:srcRect/>
          <a:stretch>
            <a:fillRect/>
          </a:stretch>
        </p:blipFill>
        <p:spPr bwMode="auto">
          <a:xfrm>
            <a:off x="5652120" y="1556792"/>
            <a:ext cx="3214861" cy="46085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2" descr="http://www.dunyadogum.com/images/units/dogumhane1.jpg">
            <a:hlinkClick r:id="rId5"/>
          </p:cNvPr>
          <p:cNvPicPr>
            <a:picLocks noChangeAspect="1" noChangeArrowheads="1"/>
          </p:cNvPicPr>
          <p:nvPr/>
        </p:nvPicPr>
        <p:blipFill>
          <a:blip r:embed="rId6" cstate="print"/>
          <a:srcRect/>
          <a:stretch>
            <a:fillRect/>
          </a:stretch>
        </p:blipFill>
        <p:spPr bwMode="auto">
          <a:xfrm>
            <a:off x="539552" y="2132856"/>
            <a:ext cx="4229428" cy="403021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4509120"/>
            <a:ext cx="5904656" cy="1200329"/>
          </a:xfrm>
          <a:prstGeom prst="rect">
            <a:avLst/>
          </a:prstGeom>
        </p:spPr>
        <p:txBody>
          <a:bodyPr wrap="square">
            <a:spAutoFit/>
          </a:bodyPr>
          <a:lstStyle/>
          <a:p>
            <a:pPr algn="ctr"/>
            <a:r>
              <a:rPr lang="tr-TR" sz="2400" dirty="0" smtClean="0">
                <a:latin typeface="Times New Roman" pitchFamily="18" charset="0"/>
                <a:cs typeface="Times New Roman" pitchFamily="18" charset="0"/>
              </a:rPr>
              <a:t>Doğurganlık sınırları içerisindeki kadınların üreme sağlığı konusunda kayıtlarının tutulmasına yardım eder.</a:t>
            </a:r>
          </a:p>
        </p:txBody>
      </p:sp>
      <p:pic>
        <p:nvPicPr>
          <p:cNvPr id="1026" name="Picture 2" descr="http://kastamonuhalksagligi.gov.tr/resimler/20131115__7982599139.jpg">
            <a:hlinkClick r:id="rId2"/>
          </p:cNvPr>
          <p:cNvPicPr>
            <a:picLocks noChangeAspect="1" noChangeArrowheads="1"/>
          </p:cNvPicPr>
          <p:nvPr/>
        </p:nvPicPr>
        <p:blipFill>
          <a:blip r:embed="rId3" cstate="print"/>
          <a:srcRect/>
          <a:stretch>
            <a:fillRect/>
          </a:stretch>
        </p:blipFill>
        <p:spPr bwMode="auto">
          <a:xfrm>
            <a:off x="6084168" y="4077072"/>
            <a:ext cx="2880320" cy="2200648"/>
          </a:xfrm>
          <a:prstGeom prst="rect">
            <a:avLst/>
          </a:prstGeom>
          <a:noFill/>
        </p:spPr>
      </p:pic>
      <p:pic>
        <p:nvPicPr>
          <p:cNvPr id="1028" name="Picture 4" descr="http://www.corum.hsm.saglik.gov.tr/tr/images/haber/bulolmayan/evl_2.jpg">
            <a:hlinkClick r:id="rId4"/>
          </p:cNvPr>
          <p:cNvPicPr>
            <a:picLocks noChangeAspect="1" noChangeArrowheads="1"/>
          </p:cNvPicPr>
          <p:nvPr/>
        </p:nvPicPr>
        <p:blipFill>
          <a:blip r:embed="rId5" cstate="print"/>
          <a:srcRect/>
          <a:stretch>
            <a:fillRect/>
          </a:stretch>
        </p:blipFill>
        <p:spPr bwMode="auto">
          <a:xfrm>
            <a:off x="539552" y="404664"/>
            <a:ext cx="7488832" cy="3384376"/>
          </a:xfrm>
          <a:prstGeom prst="rect">
            <a:avLst/>
          </a:prstGeom>
          <a:noFill/>
        </p:spPr>
      </p:pic>
    </p:spTree>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437112"/>
            <a:ext cx="4752528" cy="1938992"/>
          </a:xfrm>
          <a:prstGeom prst="rect">
            <a:avLst/>
          </a:prstGeom>
        </p:spPr>
        <p:txBody>
          <a:bodyPr wrap="square">
            <a:spAutoFit/>
          </a:bodyPr>
          <a:lstStyle/>
          <a:p>
            <a:pPr algn="ctr"/>
            <a:r>
              <a:rPr lang="tr-TR" sz="2400" dirty="0" smtClean="0">
                <a:latin typeface="Times New Roman" pitchFamily="18" charset="0"/>
                <a:cs typeface="Times New Roman" pitchFamily="18" charset="0"/>
              </a:rPr>
              <a:t>Gebelik öncesi dönemde gebeliğe hazırlık eğitim programı ile anne-babalığa ve doğuma hazırlık programlarının uygulanmasına yardım eder.</a:t>
            </a:r>
          </a:p>
        </p:txBody>
      </p:sp>
      <p:pic>
        <p:nvPicPr>
          <p:cNvPr id="90114" name="Picture 2" descr="http://www.gyereketszeretnenk.hu/wp-content/uploads/father_mother.jpg">
            <a:hlinkClick r:id="rId2"/>
          </p:cNvPr>
          <p:cNvPicPr>
            <a:picLocks noChangeAspect="1" noChangeArrowheads="1"/>
          </p:cNvPicPr>
          <p:nvPr/>
        </p:nvPicPr>
        <p:blipFill>
          <a:blip r:embed="rId3" cstate="print"/>
          <a:srcRect/>
          <a:stretch>
            <a:fillRect/>
          </a:stretch>
        </p:blipFill>
        <p:spPr bwMode="auto">
          <a:xfrm>
            <a:off x="179512" y="188640"/>
            <a:ext cx="4392488" cy="38862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0118" name="Picture 6" descr="http://kesan.ism.saglik.gov.tr/ksm/wp-content/themes/Broadcast/thumb.php?src=http://kesan.ism.saglik.gov.tr/ksm/wp-content/uploads/gebesinifi.jpg&amp;w=481&amp;h=352&amp;zc=1&amp;q=100">
            <a:hlinkClick r:id="rId4"/>
          </p:cNvPr>
          <p:cNvPicPr>
            <a:picLocks noChangeAspect="1" noChangeArrowheads="1"/>
          </p:cNvPicPr>
          <p:nvPr/>
        </p:nvPicPr>
        <p:blipFill>
          <a:blip r:embed="rId5" cstate="print"/>
          <a:srcRect/>
          <a:stretch>
            <a:fillRect/>
          </a:stretch>
        </p:blipFill>
        <p:spPr bwMode="auto">
          <a:xfrm>
            <a:off x="5364088" y="404664"/>
            <a:ext cx="3573413" cy="594928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3861048"/>
            <a:ext cx="6336704" cy="2246769"/>
          </a:xfrm>
          <a:prstGeom prst="rect">
            <a:avLst/>
          </a:prstGeom>
        </p:spPr>
        <p:txBody>
          <a:bodyPr wrap="square">
            <a:spAutoFit/>
          </a:bodyPr>
          <a:lstStyle/>
          <a:p>
            <a:pPr algn="ctr"/>
            <a:r>
              <a:rPr lang="tr-TR" sz="2000" dirty="0" smtClean="0">
                <a:latin typeface="Times New Roman" pitchFamily="18" charset="0"/>
                <a:cs typeface="Times New Roman" pitchFamily="18" charset="0"/>
              </a:rPr>
              <a:t>Gebelik izlemleri süreci dâhil olmak üzere kadının muayeneye hazırlığını yapar.</a:t>
            </a:r>
          </a:p>
          <a:p>
            <a:pPr algn="ctr"/>
            <a:endParaRPr lang="tr-TR" sz="2000" dirty="0" smtClean="0">
              <a:latin typeface="Times New Roman" pitchFamily="18" charset="0"/>
              <a:cs typeface="Times New Roman" pitchFamily="18" charset="0"/>
            </a:endParaRPr>
          </a:p>
          <a:p>
            <a:pPr algn="ctr"/>
            <a:r>
              <a:rPr lang="tr-TR" sz="2000" dirty="0" smtClean="0">
                <a:latin typeface="Times New Roman" pitchFamily="18" charset="0"/>
                <a:cs typeface="Times New Roman" pitchFamily="18" charset="0"/>
              </a:rPr>
              <a:t>Gebelik, doğum ve doğum sonrası dönemde gebenin günlük yaşam aktivitelerinin yerine getirilmesi, beslenme programının uygulanması, kişisel bakım ve temizliği ile ilgili gereksinimlerinin karşılanmasına yardımcı olur.</a:t>
            </a:r>
          </a:p>
        </p:txBody>
      </p:sp>
      <p:pic>
        <p:nvPicPr>
          <p:cNvPr id="91138" name="Picture 2" descr="http://www.kadinmodasi.com.tr/wp-content/uploads/2014/12/dogum-cantasi2.jpg">
            <a:hlinkClick r:id="rId2"/>
          </p:cNvPr>
          <p:cNvPicPr>
            <a:picLocks noChangeAspect="1" noChangeArrowheads="1"/>
          </p:cNvPicPr>
          <p:nvPr/>
        </p:nvPicPr>
        <p:blipFill>
          <a:blip r:embed="rId3" cstate="print"/>
          <a:srcRect/>
          <a:stretch>
            <a:fillRect/>
          </a:stretch>
        </p:blipFill>
        <p:spPr bwMode="auto">
          <a:xfrm>
            <a:off x="6228184" y="260649"/>
            <a:ext cx="2699792" cy="302433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1140" name="Picture 4" descr="http://sanalzade.com/wp-content/uploads/2012/06/hamilelikte-beslenme.jpg">
            <a:hlinkClick r:id="rId4"/>
          </p:cNvPr>
          <p:cNvPicPr>
            <a:picLocks noChangeAspect="1" noChangeArrowheads="1"/>
          </p:cNvPicPr>
          <p:nvPr/>
        </p:nvPicPr>
        <p:blipFill>
          <a:blip r:embed="rId5" cstate="print"/>
          <a:srcRect/>
          <a:stretch>
            <a:fillRect/>
          </a:stretch>
        </p:blipFill>
        <p:spPr bwMode="auto">
          <a:xfrm>
            <a:off x="467544" y="404664"/>
            <a:ext cx="3816424" cy="29546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1142" name="Picture 6" descr="https://encrypted-tbn1.gstatic.com/images?q=tbn:ANd9GcR8jf3DCOqG84O4LUAHDUQQiQ85lRSRA8LKJMGMGL0eQPukoQrm">
            <a:hlinkClick r:id="rId6"/>
          </p:cNvPr>
          <p:cNvPicPr>
            <a:picLocks noChangeAspect="1" noChangeArrowheads="1"/>
          </p:cNvPicPr>
          <p:nvPr/>
        </p:nvPicPr>
        <p:blipFill>
          <a:blip r:embed="rId7" cstate="print"/>
          <a:srcRect/>
          <a:stretch>
            <a:fillRect/>
          </a:stretch>
        </p:blipFill>
        <p:spPr bwMode="auto">
          <a:xfrm>
            <a:off x="6842719" y="4797152"/>
            <a:ext cx="2301281" cy="172596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611560" y="4653136"/>
            <a:ext cx="5040560" cy="1200329"/>
          </a:xfrm>
          <a:prstGeom prst="rect">
            <a:avLst/>
          </a:prstGeom>
        </p:spPr>
        <p:txBody>
          <a:bodyPr wrap="square">
            <a:spAutoFit/>
          </a:bodyPr>
          <a:lstStyle/>
          <a:p>
            <a:pPr algn="ctr"/>
            <a:r>
              <a:rPr lang="tr-TR" sz="2400" dirty="0" smtClean="0">
                <a:latin typeface="Times New Roman" pitchFamily="18" charset="0"/>
                <a:cs typeface="Times New Roman" pitchFamily="18" charset="0"/>
              </a:rPr>
              <a:t>Doğum sırasında gebenin doğum ağrısı ve doğum korkusuyla başa çıkmasına yardımcı olur</a:t>
            </a:r>
            <a:r>
              <a:rPr lang="tr-TR" sz="2000" dirty="0" smtClean="0">
                <a:latin typeface="Times New Roman" pitchFamily="18" charset="0"/>
                <a:cs typeface="Times New Roman" pitchFamily="18" charset="0"/>
              </a:rPr>
              <a:t>.</a:t>
            </a:r>
          </a:p>
        </p:txBody>
      </p:sp>
      <p:pic>
        <p:nvPicPr>
          <p:cNvPr id="92166" name="Picture 6" descr="http://www.saglikpark.com/i/Image/gebelik-dogum-04.jpg">
            <a:hlinkClick r:id="rId2"/>
          </p:cNvPr>
          <p:cNvPicPr>
            <a:picLocks noChangeAspect="1" noChangeArrowheads="1"/>
          </p:cNvPicPr>
          <p:nvPr/>
        </p:nvPicPr>
        <p:blipFill>
          <a:blip r:embed="rId3" cstate="print"/>
          <a:srcRect t="2643" r="42881" b="12770"/>
          <a:stretch>
            <a:fillRect/>
          </a:stretch>
        </p:blipFill>
        <p:spPr bwMode="auto">
          <a:xfrm>
            <a:off x="5868144" y="3933056"/>
            <a:ext cx="3024336" cy="230425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2168" name="Picture 8" descr="http://www.annebebektv.com/wp-content/uploads/2015/03/dogum-sancisi-nasil-anlasilir.jpg">
            <a:hlinkClick r:id="rId4"/>
          </p:cNvPr>
          <p:cNvPicPr>
            <a:picLocks noChangeAspect="1" noChangeArrowheads="1"/>
          </p:cNvPicPr>
          <p:nvPr/>
        </p:nvPicPr>
        <p:blipFill>
          <a:blip r:embed="rId5" cstate="print"/>
          <a:srcRect/>
          <a:stretch>
            <a:fillRect/>
          </a:stretch>
        </p:blipFill>
        <p:spPr bwMode="auto">
          <a:xfrm>
            <a:off x="539552" y="404664"/>
            <a:ext cx="5544616" cy="34226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k4hTLaZm3aA/UWmzkffjXoI/AAAAAAAAAm8/Jo4VteB97NI/s1600/bg.png">
            <a:hlinkClick r:id="rId2"/>
          </p:cNvPr>
          <p:cNvPicPr>
            <a:picLocks noChangeAspect="1" noChangeArrowheads="1"/>
          </p:cNvPicPr>
          <p:nvPr/>
        </p:nvPicPr>
        <p:blipFill>
          <a:blip r:embed="rId3" cstate="print"/>
          <a:srcRect/>
          <a:stretch>
            <a:fillRect/>
          </a:stretch>
        </p:blipFill>
        <p:spPr bwMode="auto">
          <a:xfrm>
            <a:off x="683568" y="548680"/>
            <a:ext cx="7992888" cy="5328592"/>
          </a:xfrm>
          <a:prstGeom prst="rect">
            <a:avLst/>
          </a:prstGeom>
          <a:noFill/>
        </p:spPr>
      </p:pic>
    </p:spTree>
  </p:cSld>
  <p:clrMapOvr>
    <a:masterClrMapping/>
  </p:clrMapOvr>
  <p:transition>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4149080"/>
            <a:ext cx="4572000" cy="2308324"/>
          </a:xfrm>
          <a:prstGeom prst="rect">
            <a:avLst/>
          </a:prstGeom>
        </p:spPr>
        <p:txBody>
          <a:bodyPr>
            <a:spAutoFit/>
          </a:bodyPr>
          <a:lstStyle/>
          <a:p>
            <a:pPr algn="ctr"/>
            <a:r>
              <a:rPr lang="tr-TR" sz="2400" dirty="0" smtClean="0">
                <a:latin typeface="Times New Roman" pitchFamily="18" charset="0"/>
                <a:cs typeface="Times New Roman" pitchFamily="18" charset="0"/>
              </a:rPr>
              <a:t>Doğum sonrası dönemde; anneye bebek bakımı ve emzirme konusunda yardımcı olur, anne ve bebeğin genel sağlık durumunda fark ettiği değişiklikleri ebeye bildirir.</a:t>
            </a:r>
          </a:p>
        </p:txBody>
      </p:sp>
      <p:pic>
        <p:nvPicPr>
          <p:cNvPr id="93186" name="Picture 2" descr="http://www.anneoluncaanladim.com/img/emzirmek-anneye-de-faydali-289.jpg">
            <a:hlinkClick r:id="rId2"/>
          </p:cNvPr>
          <p:cNvPicPr>
            <a:picLocks noChangeAspect="1" noChangeArrowheads="1"/>
          </p:cNvPicPr>
          <p:nvPr/>
        </p:nvPicPr>
        <p:blipFill>
          <a:blip r:embed="rId3" cstate="print"/>
          <a:srcRect/>
          <a:stretch>
            <a:fillRect/>
          </a:stretch>
        </p:blipFill>
        <p:spPr bwMode="auto">
          <a:xfrm>
            <a:off x="6156176" y="3933056"/>
            <a:ext cx="2667000" cy="2667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3188" name="Picture 4" descr="http://www.kozmetikcim.com/images/icerik/bebebanyosu.jpg">
            <a:hlinkClick r:id="rId4"/>
          </p:cNvPr>
          <p:cNvPicPr>
            <a:picLocks noChangeAspect="1" noChangeArrowheads="1"/>
          </p:cNvPicPr>
          <p:nvPr/>
        </p:nvPicPr>
        <p:blipFill>
          <a:blip r:embed="rId5" cstate="print"/>
          <a:srcRect/>
          <a:stretch>
            <a:fillRect/>
          </a:stretch>
        </p:blipFill>
        <p:spPr bwMode="auto">
          <a:xfrm>
            <a:off x="251520" y="476672"/>
            <a:ext cx="6153150" cy="29432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4941168"/>
            <a:ext cx="5472608" cy="830997"/>
          </a:xfrm>
          <a:prstGeom prst="rect">
            <a:avLst/>
          </a:prstGeom>
        </p:spPr>
        <p:txBody>
          <a:bodyPr wrap="square">
            <a:spAutoFit/>
          </a:bodyPr>
          <a:lstStyle/>
          <a:p>
            <a:pPr algn="ctr"/>
            <a:r>
              <a:rPr lang="tr-TR" sz="2400" dirty="0" smtClean="0">
                <a:latin typeface="Times New Roman" pitchFamily="18" charset="0"/>
                <a:cs typeface="Times New Roman" pitchFamily="18" charset="0"/>
              </a:rPr>
              <a:t>Kadının başka bir kliniğe ya da birime transferine yardım eder ve refakat eder.</a:t>
            </a:r>
          </a:p>
        </p:txBody>
      </p:sp>
      <p:pic>
        <p:nvPicPr>
          <p:cNvPr id="94210" name="Picture 2" descr="http://www.luckytale.com/wp-content/uploads/2013/08/do%C4%9Fum-sonras%C4%B1-aile-foto%C4%9Fraflar%C4%B1.jpg">
            <a:hlinkClick r:id="rId2"/>
          </p:cNvPr>
          <p:cNvPicPr>
            <a:picLocks noChangeAspect="1" noChangeArrowheads="1"/>
          </p:cNvPicPr>
          <p:nvPr/>
        </p:nvPicPr>
        <p:blipFill>
          <a:blip r:embed="rId3" cstate="print"/>
          <a:srcRect/>
          <a:stretch>
            <a:fillRect/>
          </a:stretch>
        </p:blipFill>
        <p:spPr bwMode="auto">
          <a:xfrm>
            <a:off x="5903640" y="1484784"/>
            <a:ext cx="3240360" cy="44622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4212" name="Picture 4" descr="https://bebeimgeliyor.files.wordpress.com/2009/02/img_0558.jpg">
            <a:hlinkClick r:id="rId4"/>
          </p:cNvPr>
          <p:cNvPicPr>
            <a:picLocks noChangeAspect="1" noChangeArrowheads="1"/>
          </p:cNvPicPr>
          <p:nvPr/>
        </p:nvPicPr>
        <p:blipFill>
          <a:blip r:embed="rId5" cstate="print"/>
          <a:srcRect/>
          <a:stretch>
            <a:fillRect/>
          </a:stretch>
        </p:blipFill>
        <p:spPr bwMode="auto">
          <a:xfrm>
            <a:off x="179512" y="332656"/>
            <a:ext cx="3888432" cy="432048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1052736"/>
            <a:ext cx="8064896" cy="3970318"/>
          </a:xfrm>
          <a:prstGeom prst="rect">
            <a:avLst/>
          </a:prstGeom>
        </p:spPr>
        <p:txBody>
          <a:bodyPr wrap="square">
            <a:spAutoFit/>
          </a:bodyPr>
          <a:lstStyle/>
          <a:p>
            <a:pPr algn="just"/>
            <a:r>
              <a:rPr lang="tr-TR" altLang="tr-TR" sz="2800" dirty="0" smtClean="0">
                <a:solidFill>
                  <a:schemeClr val="accent1"/>
                </a:solidFill>
                <a:latin typeface="Times New Roman" pitchFamily="18" charset="0"/>
                <a:cs typeface="Times New Roman" pitchFamily="18" charset="0"/>
              </a:rPr>
              <a:t>9.Sınıf:</a:t>
            </a:r>
            <a:r>
              <a:rPr lang="tr-TR" altLang="tr-TR" sz="2800" dirty="0" smtClean="0">
                <a:latin typeface="Times New Roman" pitchFamily="18" charset="0"/>
                <a:cs typeface="Times New Roman" pitchFamily="18" charset="0"/>
              </a:rPr>
              <a:t>Asgari düzeyde ortak bir genel kültürün verildiği ortak derslerin yanı sıra Mesleki Gelişim dersi programları uygulanır. Alan eğitimi başlamamıştır. Öğrenci herhangi bir alanda değildir.</a:t>
            </a:r>
          </a:p>
          <a:p>
            <a:pPr algn="just"/>
            <a:endParaRPr lang="tr-TR" altLang="tr-TR" sz="2800" dirty="0" smtClean="0">
              <a:latin typeface="Times New Roman" pitchFamily="18" charset="0"/>
              <a:cs typeface="Times New Roman" pitchFamily="18" charset="0"/>
            </a:endParaRPr>
          </a:p>
          <a:p>
            <a:pPr algn="just"/>
            <a:r>
              <a:rPr lang="tr-TR" altLang="tr-TR" sz="2800" dirty="0" smtClean="0">
                <a:solidFill>
                  <a:schemeClr val="accent1"/>
                </a:solidFill>
                <a:latin typeface="Times New Roman" pitchFamily="18" charset="0"/>
                <a:cs typeface="Times New Roman" pitchFamily="18" charset="0"/>
              </a:rPr>
              <a:t>10.Sınıf: </a:t>
            </a:r>
            <a:r>
              <a:rPr lang="tr-TR" altLang="tr-TR" sz="2800" dirty="0" smtClean="0">
                <a:latin typeface="Times New Roman" pitchFamily="18" charset="0"/>
                <a:cs typeface="Times New Roman" pitchFamily="18" charset="0"/>
              </a:rPr>
              <a:t>Öğrenciler eğitim görecekleri mesleki eğitim alanını seçeler. Alan eğitimi bu sınıfta başlar. Ortak genel kültür derslerinin yanı sıra alana ait temel bilgi ve becerilerin kazandırıldığı Alan Ortak dersleri verilir.</a:t>
            </a:r>
          </a:p>
        </p:txBody>
      </p:sp>
    </p:spTree>
  </p:cSld>
  <p:clrMapOvr>
    <a:masterClrMapping/>
  </p:clrMapOvr>
  <p:transition>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404664"/>
            <a:ext cx="4608512" cy="2831544"/>
          </a:xfrm>
          <a:prstGeom prst="rect">
            <a:avLst/>
          </a:prstGeom>
        </p:spPr>
        <p:txBody>
          <a:bodyPr wrap="square">
            <a:spAutoFit/>
          </a:bodyPr>
          <a:lstStyle/>
          <a:p>
            <a:pPr algn="ctr"/>
            <a:r>
              <a:rPr lang="tr-TR" sz="2000" dirty="0" smtClean="0">
                <a:latin typeface="Times New Roman" pitchFamily="18" charset="0"/>
                <a:cs typeface="Times New Roman" pitchFamily="18" charset="0"/>
              </a:rPr>
              <a:t>Gebelik, doğum ve doğum sonrası dönemde anne ve bebek sağlığını korumak ve geliştirmek için hizmet sunduğu gruba bilgi verir. </a:t>
            </a:r>
          </a:p>
          <a:p>
            <a:pPr algn="ctr"/>
            <a:endParaRPr lang="tr-TR" sz="2000" dirty="0" smtClean="0">
              <a:latin typeface="Times New Roman" pitchFamily="18" charset="0"/>
              <a:cs typeface="Times New Roman" pitchFamily="18" charset="0"/>
            </a:endParaRPr>
          </a:p>
          <a:p>
            <a:pPr algn="ctr"/>
            <a:r>
              <a:rPr lang="tr-TR" sz="2000" dirty="0" smtClean="0">
                <a:latin typeface="Times New Roman" pitchFamily="18" charset="0"/>
                <a:cs typeface="Times New Roman" pitchFamily="18" charset="0"/>
              </a:rPr>
              <a:t>Aile planlaması hizmetlerinde, kadın ve yeni doğana ait tarama programlarının yürütülmesinde ebeye yardım eder.</a:t>
            </a:r>
          </a:p>
          <a:p>
            <a:endParaRPr lang="tr-TR" dirty="0" smtClean="0">
              <a:latin typeface="Times New Roman" pitchFamily="18" charset="0"/>
              <a:cs typeface="Times New Roman" pitchFamily="18" charset="0"/>
            </a:endParaRPr>
          </a:p>
        </p:txBody>
      </p:sp>
      <p:pic>
        <p:nvPicPr>
          <p:cNvPr id="95234" name="Picture 2" descr="http://www.alasayvan.com/attachments/kadin-ve-aile-3646d1399449603/aile-planlamas-n-n-nemi.jpg">
            <a:hlinkClick r:id="rId2"/>
          </p:cNvPr>
          <p:cNvPicPr>
            <a:picLocks noChangeAspect="1" noChangeArrowheads="1"/>
          </p:cNvPicPr>
          <p:nvPr/>
        </p:nvPicPr>
        <p:blipFill>
          <a:blip r:embed="rId3" cstate="print"/>
          <a:srcRect/>
          <a:stretch>
            <a:fillRect/>
          </a:stretch>
        </p:blipFill>
        <p:spPr bwMode="auto">
          <a:xfrm>
            <a:off x="5364088" y="188640"/>
            <a:ext cx="3456384" cy="309634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5236" name="Picture 4" descr="http://www.steersman.in/resim/Yeni-Dogan-Bebegin-ilk-Bakimi.jpg">
            <a:hlinkClick r:id="rId4"/>
          </p:cNvPr>
          <p:cNvPicPr>
            <a:picLocks noChangeAspect="1" noChangeArrowheads="1"/>
          </p:cNvPicPr>
          <p:nvPr/>
        </p:nvPicPr>
        <p:blipFill>
          <a:blip r:embed="rId5" cstate="print"/>
          <a:srcRect/>
          <a:stretch>
            <a:fillRect/>
          </a:stretch>
        </p:blipFill>
        <p:spPr bwMode="auto">
          <a:xfrm>
            <a:off x="1979712" y="3501008"/>
            <a:ext cx="5688632" cy="314096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descr="http://www.dunyadogum.com/images/tour/dogumhane.jpg">
            <a:hlinkClick r:id="rId2"/>
          </p:cNvPr>
          <p:cNvPicPr>
            <a:picLocks noChangeAspect="1" noChangeArrowheads="1"/>
          </p:cNvPicPr>
          <p:nvPr/>
        </p:nvPicPr>
        <p:blipFill>
          <a:blip r:embed="rId3" cstate="print"/>
          <a:srcRect/>
          <a:stretch>
            <a:fillRect/>
          </a:stretch>
        </p:blipFill>
        <p:spPr bwMode="auto">
          <a:xfrm>
            <a:off x="5220072" y="332656"/>
            <a:ext cx="3698776" cy="50405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3 Dikdörtgen"/>
          <p:cNvSpPr/>
          <p:nvPr/>
        </p:nvSpPr>
        <p:spPr>
          <a:xfrm>
            <a:off x="251520" y="4581128"/>
            <a:ext cx="5256584" cy="1631216"/>
          </a:xfrm>
          <a:prstGeom prst="rect">
            <a:avLst/>
          </a:prstGeom>
        </p:spPr>
        <p:txBody>
          <a:bodyPr wrap="square">
            <a:spAutoFit/>
          </a:bodyPr>
          <a:lstStyle/>
          <a:p>
            <a:pPr algn="ctr"/>
            <a:r>
              <a:rPr lang="tr-TR" sz="2000" dirty="0" smtClean="0">
                <a:latin typeface="Times New Roman" pitchFamily="18" charset="0"/>
                <a:cs typeface="Times New Roman" pitchFamily="18" charset="0"/>
              </a:rPr>
              <a:t>Kullanılan malzemelerin temizliği, dezenfeksiyonu ve uygun şekilde saklanmasına yardım eder.</a:t>
            </a:r>
          </a:p>
          <a:p>
            <a:pPr algn="ctr"/>
            <a:r>
              <a:rPr lang="tr-TR" sz="2000" dirty="0" smtClean="0">
                <a:latin typeface="Times New Roman" pitchFamily="18" charset="0"/>
                <a:cs typeface="Times New Roman" pitchFamily="18" charset="0"/>
              </a:rPr>
              <a:t>Çalıştığı ünitenin kullanıma hazır bulundurulmasında görev alır.</a:t>
            </a:r>
          </a:p>
        </p:txBody>
      </p:sp>
      <p:pic>
        <p:nvPicPr>
          <p:cNvPr id="96264" name="Picture 8" descr="http://img.blogcu.com/uploads/bebekgebelik_forseps_aletleri.jpg">
            <a:hlinkClick r:id="rId4"/>
          </p:cNvPr>
          <p:cNvPicPr>
            <a:picLocks noChangeAspect="1" noChangeArrowheads="1"/>
          </p:cNvPicPr>
          <p:nvPr/>
        </p:nvPicPr>
        <p:blipFill>
          <a:blip r:embed="rId5" cstate="print"/>
          <a:srcRect/>
          <a:stretch>
            <a:fillRect/>
          </a:stretch>
        </p:blipFill>
        <p:spPr bwMode="auto">
          <a:xfrm>
            <a:off x="539552" y="332656"/>
            <a:ext cx="3456384" cy="37444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509120"/>
            <a:ext cx="5580112" cy="830997"/>
          </a:xfrm>
          <a:prstGeom prst="rect">
            <a:avLst/>
          </a:prstGeom>
        </p:spPr>
        <p:txBody>
          <a:bodyPr wrap="square">
            <a:spAutoFit/>
          </a:bodyPr>
          <a:lstStyle/>
          <a:p>
            <a:pPr algn="ctr"/>
            <a:r>
              <a:rPr lang="tr-TR" sz="2400" dirty="0" smtClean="0">
                <a:latin typeface="Times New Roman" pitchFamily="18" charset="0"/>
                <a:cs typeface="Times New Roman" pitchFamily="18" charset="0"/>
              </a:rPr>
              <a:t>Alınan kan, doku veya diğer örneklerin </a:t>
            </a:r>
            <a:r>
              <a:rPr lang="tr-TR" sz="2400" dirty="0" err="1" smtClean="0">
                <a:latin typeface="Times New Roman" pitchFamily="18" charset="0"/>
                <a:cs typeface="Times New Roman" pitchFamily="18" charset="0"/>
              </a:rPr>
              <a:t>laboratuvara</a:t>
            </a:r>
            <a:r>
              <a:rPr lang="tr-TR" sz="2400" dirty="0" smtClean="0">
                <a:latin typeface="Times New Roman" pitchFamily="18" charset="0"/>
                <a:cs typeface="Times New Roman" pitchFamily="18" charset="0"/>
              </a:rPr>
              <a:t> naklini sağlar.</a:t>
            </a:r>
          </a:p>
        </p:txBody>
      </p:sp>
      <p:sp>
        <p:nvSpPr>
          <p:cNvPr id="89090" name="AutoShape 2" descr="data:image/jpeg;base64,/9j/4AAQSkZJRgABAQAAAQABAAD/2wCEAAkGBxMSEhUUEhQUFBUUFRYXFBgUFBQVFRQVFxUXFxUXFxQYHCggGBolHRQUITEhJSkrLi4uFx8zODMsNygtLisBCgoKDg0OGxAQGywkHCQtLCwsLCwsLCwsLCwsLCwsLCwsLCwsLCwsLCwsLCwsLCwsLCwsLCwsLCwsLCwsLCwsLP/AABEIALQA8AMBEQACEQEDEQH/xAAbAAACAwEBAQAAAAAAAAAAAAACBQMEBgEHAP/EAEkQAAIBAgMFBAUIBQsDBQAAAAECAwARBBIhBQYxQVETImFxMoGRobEUIzNCUsHR0lNygrLCBxUkNFRic5Kio/AWQ/ElNURj4f/EABoBAAIDAQEAAAAAAAAAAAAAAAABAgMEBQb/xAAyEQACAgEEAAQFAgYCAwAAAAAAAQIRAwQSITETQVFhBRQiMnEzgUJSkbHB0SOhQ+Hw/9oADAMBAAIRAxEAPwDVg102jCGDUGhoNWqLJolV6g0SRIrVBkiQGokggaQwwaQEgNAwgaADBoAMGkAQNABA0AEDQB0UAEDQB0UAdoA5JIFUsxsFBJPgONAjyza+8U05a5PZk6IDYAcvM0myItikjbS+U9GpBwWVwgHKgKAmw9tRzoCjsQutxxFAEUtrq462b76BCvacHYzhh6Mwyn9caj2ikuGJrkY4J8y+VMaAnjoBoTY2OxHjp7ai+ytqmeoA11qKQg1QZJBBqgyaJVaoMmiVWqtk0ShqiMMGkMkBoAMGkAYNABigAgaACBoAIGgAgaADBoA6DQAV6AOigBBvziQuFZM4V3sFHNgDrpQuBM8vj7WPVu+vPQfdUbF0OBs9JAD14f8AmlQ6CXASR+icw+y33HlRyImiKtcWsw4g8aYyvAuRyvJtRQBWkjszJybUedIRHtDD9thyPrLqp6MvChg+ijsCfNfqRw6EcaLsUWM5UpjFO1oMyGoyIyRv711mZEzoaosmgg1VssRIrVWyaJVaq2TRKr1EkSq1ICRWoA+lnVFLMQqjUkmwFOMXJ0hSkoq2KMZvGBcRqWa1xfSw+032R51rx6XzmYsms8of1Fuy2Z2Zi2Zm1vcgeQJ+6tW1JV5GNybd+Y6wTlhftGAFwe8bgjiCCNKhLHH0JQyzrsmjxBvdXLDxN/dUHhh1RYs8+7GuGnDrcViyQcHTOhiyLJG0Tg1AsCBoAIGkAQNAHJp1RSzkKo4k0AecYnEjGYhyTodI78lHD8aTBHIcEyXDLcc/KkA02RhEEZQagG4vxHhQMNo7aGgBbj8NfUaMOBoFRRDZ1v8AWQ6/fQIDaKXCsOVAM7hxcHodfxoAQ4ZOyxI6PcftVFdla4Y7kw5PEm3Qae+mTorYiDu2oCjU3rrswI7mqDLEdDVUy1Bq1UssRIrVBkyRXpDJlekBzE4xYkZ3NlUXJqUYuTpEZSUVbMSNuNjJCRoimyDjY/aPU/CunDHHGqj+7ORkyvI7l+yKW+TNEYIFuFdS8h/SMGAu3UC50qyLINfS36Gr2CgIHlUJcBHkpbw4hxiRCNEYK5/vnUa+VhV2KttlWVPckPNnRWAvaqZvkuiMNnSjtGA8z59azalfQmzVpJfW0hoDWI6AYNABA0AKdr7fEJyovaPz+yvmevhQ+AMzi8XJNrKMw5CxsPIVFskfYGKFGDZMp5XuPjSA1KpdQ1rg9KBlVYow1wLGgR9MFNAC/ER0AJcVHkfOOB0fy60ETk0fdtQBVwkmU2PA+40AVdq4XW/MEEeYN6iyMkNQcwBHAipEiKaPSgY2LV2GcxMHNVUi2IQaqJMviGrVU2WIMNUCQavQMmR6APPd+9vdrnjj9CFiDr6TjQnyGoHrrbgx7YOfmc/UZN2RQ8ijuLLbStOPmJkz8ZBxv+SJMK3JllT2FCPjUoOmKS3QZp93n7qeNKZHGLNs4jNtC32Ag9xY/EVOH2EMn3o0+EPcvVL7LV0DsbRmf7Z+HD4VVqV9NGjSOpDpZaw0dIkV6KAobf2t8niuNXbRB48z5CkwM5sLML5rsXNzz8zUGyaRp4cEONqQyeTZ6utmF/uoAiwULxd30lvp4CgC5iMMDyoAXT4WgBbiYKBCrEpxoEU8O/1TxHDyoEQTx60ASAZ1seI94oAj2e9iYz5r94pISLTimSLTNXZZy4gZ6oky+KCD1mkzQkSB6rZNBhqQwg1AE0b0AeY4bZ4TET4dtbMbE8SG1B87EV1NPJOJyNVFxmmV91D2cpjPEEj2VLEquJHUPdU/U02/i3hwr/ZmYH9qMke9afmEOYv8f6HG6s+ZF8NacynGJMXjMuPnzfbUX87AU48xoc+HZuYAVQ9QPV51U+yzyCwMoMakeFGSN2gwzppl5Xrn0deylituojZV7zDjroPX1qEpJEkrIBGmIkDuLm1gLmwHgKrbsmkPsNhgo0UCkMtrfpQBxnbkKAInmcfVoAjOLbpQBE+JJ5UCKk5J5UAJcaLUCYmxAN7jiOFIRNmzC9MCOM2NMDmNi4MvHiKTEWYpA6hh6x0POgaJHeuxJnMgR56yzZrgglas7ZckSBqiSCD0AGHoAkV6BGO3vwRimXFJezd2T+631T5EaerxrZpp06Zj1WPcrRmXmy4gOOD9718D91a5cTTXmY4q8TT7Rsd4Ju0wDjmhRz4a2+80SXmRwy5oj3MxOqxk6lM1S8ivqTE2NxittF898vygZsupIULbTzqMXXBc43Hd7HpcE4ZGZXDIbi3NT4HoelKS5IJ2iTBjKoHC1Nu2KKo00OyEliUglSRY2PPgbdK5WSTjJo7WJKUExTh91cMp0z36M2YVTZbRfXYiqVKaW6c6BjLLakBwUwPmagAb0ACy0AQtEKAK00V6AEuOg40CZn511oIkMTWNuVMA3WgA4zcWPqoArI/ZPr6LaHw6GhCJnkrp5JGHHEENWOTs1xQYaqyYYagAg9ABB6YBB6YrOYiNZEZHF1YWIqceHZF8qjBba3fkhF9HRTow42PJhyNbYz3L3ME4bG35MbbPYYiTEx/VeGw8zcg+21aXzwY4/RUhRutjbTKx07uU+HI++oxdlmZKP9Re7SHFyNGCSW0t69ffUdrc20W3HwVuPXNi7NkWAtORmHBRwW3Ek8zRN80iiMfpdkjYjvKqi7MbADmTwptUrYR5dI9AwMHZxqt7kDXzOpri5Jb5Nndxw2QUSrtCG3eHDn4VBkytFiL0AWVkPnTAEzrzFAHROnWgDvbL1oAjaVetAETTrTAqz4oUCM/jsRcnWihWJZzrToRASL0UKwlN6KCz6kAUyZ1ptAVS9a8kiiEaOhqzsuDDUhhB6ACD0xH2epJCbCD1NRIOQYerFEg5BOoYFWFwRYg8CKsUaK3IxW0IGwmI+avZhdddbcx42qXzChKpFMtM5r6RMrMD6Vj0K2NWqXmmVyilw0Mtk4OSZwqSLC1/pHsFHr6/GiWaONcksWFTl1wembK3axosv84JNGykOcpbKeIstwR7dazfNxXKianpNyq6NjsDd+LDC4Jkk5u9s2vGwGijyrLl1E8vfXoaMOnhi679R3yFUFwNAGd2lAYXuPQbh4eFIZbweIpiLpjU0wIJcCDQBVfAHrTEV3wlqAImS1AFbEyC1qYhDjHpiJtk7DfEd49yP7VtW/VH30CNVFsLDiPs8gIOpJ9K/XNRY6FGM3NHGGS3g4/iH4UWLaZzHYJ4WySLlPEdCOoPOihECNamgZQDVJsSCDVEYQegD7PUkhWdz1JRItnQ1WxgVuRIpq5QKnMlWrFErcyValtK3MX7VwiyHLILqbW5EEcweRrLqYJ9mrTz9CrhdiMpsJrryzqb/wCZePsrmSw+h0I5U+0TbTwfZCFy8f0wFwW0ureAoxwcXySnKLSo9B2BilVD3xwXkRa9+tW+RUPdlsGzFWzXtrr49aQ0MzSGAp1PlTArYyDtY2Xny8xSAz2EltpzFCAb4eamBXO3UBtrpToVkqbRRuBooLOSYletAFHEYhaYCPFzZmyoCzHkPvppEWxlszYIHemszcl+qvn1NMQ+BpDCBoAkU0hlLb2yxiYsvB11Q9D08jSToGrPN5EKkqwswNiDyNW9lYrDUgCD0AWcDg5JmKxLmIFyLgaevzp8IOWTybHxC8Ym9Vj8KnGiLspgHga0xgZ5ZKJUWrlAzyyE6JViiUvITKtS2kHMMCnRHccmizDxHCq8mPcqLcWbZKyCBq5MlTOxF2itt8sERl4iVbcuIYceVQZNGu3fkcoe0YkZQeN7G/ix60l5jNZs3EQxrlzopOtiwBt11qLZJIZDUXBuPDWgCq8ljTAgLEWAvqeXhQAi2kOznPRjf20gGey+dMDP7VFpD51JEWBhr8qYidePU9BQB9HAZWCk5ATYD6zeXSjgORzh8KsXdVQvXqfM86di6JgaBnQaADBpASKaQyZTSGZbfXZYI7ddGGj/AN4cj5ipRZGS8zza9TKzuamkJs1P8nv9Yf8Aw/4hRljUR4pWx7tTaCCKSzjOLgC4zXvY6VF2lYsk0osj2BgonQF40YkAklRfWo+LNebMsafIpgRGxTqEXIHdba8UIBt7RXG1XxPU48rjCdI7Oh0eHNivJBMsb1xxQxK0ahSc2uvIAjQ+dbNJ8TzTU7lfHH5tf7MfxLRYsMFKMa5/wxhsDBRyIC6KTYXtccRXQ+Yy/wAxzoY4PyEOBxH9JZSAUzMLEA2s5WnkzTb7ZTiq2Pt44I1hVkQKQ2tgATofwox55RU22+It/wBC+cIycUl5oqbvYWOVLyopJsbgW0PDhXmVrs8pXKZ6mOkxRgqiLN68KiuQBZFKPZTbgL8SDb2V18ORyxKTOfOCWRpDSDaEZjCFJEJt9YtwIPA+rXnWlFLM5tPa0hxLIiqyL3QWAuQPA8KvxQjLtGhJqKotS7QkhVpEvHljkYZTluQhtcDx1pzwx3QSXbIyb2uxLurvHjJADLiJG4Wua7z0mHb9iOV4s93fBd3v2tK5wado4N5mYhiCdQFGngDWfHp4RnkaXH0kdROTxrn1NVs+XNEc1yQOLd741nz440+EUafJJtK32ZXYEx7eZrsQZX0zG3pHlWnatkV7L+xRkbWRy92aHb2MKmPLYFjbUA2FtdPZXB+Jz8OKrhnW0DcpperH+BgRkuVF7dLCuDi1mV9yO9l08F0jzHeXeHFR4orC2VAbWFraAX09tb55qzSi26Rdp9NuwQexNvmx1ujtiWXHIjElMgOoGjZhrcdb1ox5FJtJmXV4PDim41yeg41vnD6vhWmPRzX2CpoAIGgAwaQBqaBk6NUWMobyRZsNIP7p91IDxy9avDZl3okjF60Y8RTkyUbDcCO0zn+4P3hUdXHbBfkejybpv8C/aSDtXOmruNfM1DN+hAp5lkyJexp9g4hFjUM6g2A1NrW41ionBNLkRbOcfKJGuLdtKb3FrMRY+WhrzOu4zv8AP+j03wyNYEWd9YyYEsL2J4a8VH4Vp+HqTlLjy/0Y/jXOHj1X+RrutIOz1IGi8SOldw4mMzITLiXJIA7SSxvpq9wb9KnKMl5FGOLuX5H+8mIRsPZXVjmuACCbWPKlsk4Tpfwv+xqjW+F/zL+4G7J+bXyXn0415CDts9i19Iu3yxsUTO0tygVMwSxY30sOQr0enhL5VS9zjzknqdq7EezN8sHP2ccWHlidmZULSrJ6ADNnXitwdD4Gtq21w/8Ar/2UShKPaLuHwytISwsbn3mtGPhGiNNJFveCMDDzgAs/YuqDjq2h062q+DTyQv1KdQ6iZHdJcoUHQi1wdD7678mq4OQuy7tjCu80LqLqFdbjXUk8vXWF58cZTTfPH9gzY5zgtqs2eyVuMuuYi9rG9uZ4cKx58sXB0yrT4JxmrXmZnYOCkjdhIjC8jagZhe5NrirnqMbSpkJafK30M9tsGeIj0VJubEWOg1v5V5741K4prrk7PwrE1Pk12z3GQ6jgOY6GvPadc/uju5zzHG4MPiHLqQe0a17jidPdXRcZfMTbXmdDTeH8tjpq6Q23YhKY4G36Me1+F/VWvTx+t/gxfFpLw4/l/wBjfbSPzh8h8K3R6PPvsCN6GImBpDOg0AGDQBKjUhh4hcykdQRURnmeK2Cb2UV6Cos84sk4jbZm6ul2qqWaEOiShOfZotnbLWA3Xnp99YdTm8RJHQ0WPZJ/gzE+DXEGRTdexdj3dS9yePSlO3CKfRbCKWSUl2wNnthQGWQTM/A9+IC56cxxqiWTmqRoUEKt/NpYfZ7pGgKZowwVVuvEi+tVeI4vg0xxKauTHGy8F22GjnDEiaIORYDLxFtPKulpsv0O0cfXYqyxS6X+yzsbZuGkgaaRO1y5uDEAgactKxTlfC6OljjsXK5EmMKQyxrMXAcEjIUGgI+151u1WZxkq9DmaHEpQlfqMto4GIoj4YPYllbMwbgBb0dOdPRZNzdkfiEFGMa9yTdjAx4nMc79w2ICZevM8eBrLLM+Y0dOGKDqVc/ky8kQnisQSkq36Gzag+BroKCniUX00cd5HizuS7TKu7O70OGlMrs7sL5LqAFuLE6ak2FYfkHD7eTpz+J+M7lwaLA7ViGIKuHylQRYoPDmarluxPaWY5RnHdRd27iYlZTGGAZL6kHUEjl5VLHCU1ZHLkjFjDCwQpGGmDkaAZXC/VueJFV5JF8aS6M3ipFMsKjKQzsLEBtANLXqULgym1KzYTYtMNIGKjLlKqFAGpC3/wCeFV1Kci1uMcaEmyY+3jxDhRmaU5bcu/1vRJtKicXa5Km05WUCzZW7QXtY8yDxFWp/SUP73Q0hkw7RqUeQtoQGEdvG+XWorJb6G1S7K7z5S73FkylgdL30tf2VGbrkuxRUo15nMLtMNIi2v8+hvcW4gcKthjcsbkZsuWMcuw1G1vpT5CqY9FkuysrUxE8clIZOppAdFAw1NICwp0pDOpgl6VpeVnJUbLIhtVe4s8NlbGrbL51Fu0XaeNSZhsA/zuJHUt7ia1T+xBD9SSKeCBuf6xxX0S2Xl6rVjl2a10Yj+XOS+Li8IB+81Vy7NEPsZ6Pue3/pMB6YU+4PWzB9hzNZ+qir/J7i2l2SzsLs3bXCCxNnIFvGs0VwdHK7bKe9+k+G1kHcb6ME8142rXqu0czQ9SNBgvol9P0j9Je/BeF+VT0XmQ+ILiIu/kvIMmJAIPfF7KBb6Tj1rLP7mdDF9q/CKew1/osH+DH+6K7OL7F+Dz+qX/NP8ssMoqwoEjm2MP0oGRfo81ufG1cjV/qs7ui/QX7jnbbARhjnOWJj375rAsedaNHxjbM2st5Ypf8A3I1xEnzCEdpqQfm75vQPG1c+fJ1WqVGZt/ScOBbVmJ0N/q8Dw9tbtSqcf3OfpG2pN+w329tBJMW0APeiRWcW4ZsttedU6ZKU2X6puOOL9WZ/GbZkw2y3miYK5mUKfSFi5v7hWXL1+5vwdq/Q+E5bD4Zm9J8rNbrlJNhWpxrGjFu3ZZDnAOOzWzOT4xleXNjVOJXIlkdREW+Tf0DGG/EoP9a0syqy3C7SKP8AJ4csGH8Zb/7tbsCrB+zOfqXeo/oerbee037I++seONo1zdMprKansI7g1eltHuBxW0ViUu5sBS2D3AYTeWB/+4PXUXBgpoaR41G9FgfIioNMnwW4XpDLaYkVe4HKUmibt6hsJ+LIp7QmGhOgFyfIDWhqkX6eTbdmRi2XN20jhUySE5e/rlOoNraUeK6ryL/DVt+ZTTdvEZmOdALggHMeFtNHty6VBu3ZZQg3+3AxmPmWRDAoWMLq7C5BJ6eNQatlilUaNTsrYmJgwUWHVosyxMj6mxJzWsbcLNVsJuKopy44zlbPt0d2pcLs44WUoXPaej3l77kjiByNQXCLZOyttndjFzvEwkiXswwOsg42+zbpU55HLsox4lC6Qzw2xsQkYXPGWzkknPwsAALk31Bp48rh0LJhWT7lYW5mxpsK8rTlSHIK5GZubX4gW4ioOVstiqVFbZm7c8ccaF4TkQL6LkGwt1FXR1ORRSsoyaXFOblXZOdgzltewt4CQffT+by+pH5LD/KK5dzcS0/ah4lGUCwEh4X6EVTObm7ZfCChHbHoZ7T3amkhKKYmcxMl27Qatm14nrUo5pxjtTE8MJSUpLouYzYUjxoisq5T3rhiCMtuRFQbLHyLp90pDiYZV7MLEGuBnucxHXyqx5pSdyZVHDGCqKo+/wCkZPluJxJMbCZYxGGLgjINb2FQjklBtxfZZkjCcFFroU7Y3AxM2ATCh4w4kVmYlypADcNL8SKhP6lRbCaixhJuZL2UMa9kDEgBYM+pCZb2t11qzxG1TKNi3WiZd1cWECmZLjxlYexhaoxk4u0EoqSpi/bu42KnwckAaMyO6NmJYLZXDH6umlEpbkWQqJT2FuBjMPHEhMTdmwLWc8M+Y2uvGrI55RjtKZ4YyluNhvEl5r/3R8TRjdIJrkoLHU7ZGkEqUrYUdlwIkUq4uDSsdCvEbnwtwupo3C2Cufc+ZNYpD7bU9yFsZTfFbQwvNiPEG3tp1FiuSNm21Mp410/BTOJ41DLCbTDc6zzwNF8MyZaLh7Djx9+lZM0ao36V22eVYTamIM2QzSWDsts5tYEi3uq3ZHw7oN8vEqy/tJpUVvn8SWyBtJrAXW/o5b20PPWxrHLs2XwLMJiZ5FuJ5vMyP+NczVSl4lJtcGvAltto0+zZXjw0hkdmLRsVJYkiwcaE+Nq7Pw+G/DbOR8QyOOZJcCfcDCzYjZfavPKzWmPeke5ys1u/e44VSujczu8uOJMJzzItiD2cmS9wDrfjwPvrbrIKO2vc5vw/I5brfp/kYYfNEodHmdXJHzjljcZTpbkQaehipN2hfEpyjGNP1D3IwTTmVvlEjWcCzZu6bseOc3Hs4Vil9zOhj+1fhFE4qUaZ2009I8j511tPGLxRdLpHDzzkssuX2/MD5VL9t/8AM341Y4R9F/Qipy9X/UrCUtOFeScXA9CYjiSB3SD0rlailkZ2dPziVnd6e0hglyyS/Q5kJds3eGmo51bjivBk69SE2/HgvwPto7KZIO0MspIYAASFb3vz1J4cKzr7kjTP7WxPh3lkxKxdq4UpmPebjnA61fmit6M2BtxZUw0sqYzaCmWRliMYW7tYfNsTYX05VDAk3JlmodKFCffGaeLZ+HlWeVWkkI7sjg2EZPG/Uis8+ka4rs0eL7R2w8QllGZDcq7X0VfHU+daMqSRjxttsu7LgykMk+Ik0sQ7ggXtbVTVeKmyeTozG+2ImTCPIs0qkzgDLI40JY8j4VGdFsOiPYWNmMOHJllNwhN5HN7tz11ro44rw1x5HKySl4r58z13eD6Ufq/eawY+joz7F4FTIFiNKiSJlFIAglIZIkdAyZowRY0gPOO3J4mvQnlqLMGKI50g6NHu3OWZtb2A+Jrn69Uo/udX4Y7lL8Iw8uz548c7djKYhK5DCNiCDfUddTxrH4jqm+DoeGt10PNpQxyQSkHEiRosoRYGsWCgLckai4/5aqW03dlvkI928DMkOWRJM1ze8bLpy0tXM1UZPJ0asDWwZ7aafs4EhRyOzcS2jY2Jc2HDoTXT0mTJDDUTDqcWPJkuSHG6Lx4bDdi0cqjv6JE3BiTppx1qnFk+ind/hmuSt3ZmocHLIV7YTx5WDIywMxW1+QHiK2Zckp1uZiw4oY72ob7XgKRRR4YTyWdnctCV0KgW4dRRiySh9rDLihkVSVjfcPANB2hc6yOraoylbBrg38W5VV22zTCFIzWLweKzyZYJGGdsvd0K5jY1bjz5IwSsyz02NybcSrHg8bfvYeUDwQ1L5jJ6i+Wx/wApc2bgA8pMy4uI5cpy4aRlI88pFVSbk7b5NMMaUUlVE29GFeY5I4ZnjKIhcwuh09I5SNKTySjCkw8OPiKT7XmaXGKJMOy2mzA5lAia7MAbDUaDWk5c2iUoWjAS4vHYaUMmzpZjYa5HBte+XMFP/DU3l5+q2QjiW3hpAYKLGO+MnfBTIcQwbJkc2AjIsCV142qKm1ddE8kIvanyKt6IcXi8Nh4UwOLQwly2aFrHMFChSB4NxqEmmuDRBRXmajAYPEidTNFMFUEK3YswAII1Cjy0q3du7ZhUa8hltfZk0USfJGlmcG2XsGTKgBPFvH/mlRScfMk6Znd/NjYl8CkccMsjmZCwSNyfo3ubAcLkD10p8lsOBfgNmYtI4Q2GnGURg3ifSxF76aWq+OVpVZkliTldHru3/pB+r95quHRbPspxrUiJYUUhhgUgDUUhk8QpDJ6iSPLBXojy4amgVDrYGKKdpZGe6gd23d46m9Y9Xjc0uaN+hyLG5cNjsbWNvoZvYv5qxfLP+ZHR+aX8rO/zuf0U3sX81Hy79UP5lejOjbJ/Qz+xfzUvl36oPmV6P+hw7ZP6Gf8Ayr+aj5d+qH8wvRnRto/oZ/8AKv5qPl36oPmF6MA7w8uxnJ8FX81VuCXG5FkZNq9rJG22R/2Jz5BfzUoQU+pIUsu3tM4NuH+zz+xPzVZ4HuiPj+zOHbxH/wAef/R+ajwPdB43szi7w34QTHyMf5qPBa80HjX5MMbdb+zT/wCj8aXhe6H4vsz7+fX/ALNP7U/NS8L3QeL7M6dvMOOGm9bR/mo8L3Q/F9mfLt9jww03qMZ/io8L3DxPZkUG8rMWHyabu9Ch+8WoeKvMFk9ix/Prf2af/b/NS8P3Q/E9mRYPeRnBPyaYWNtCh+JFDx15iWS/Isfz239nn/2/z1HZ7kt/sdG3f/on14aR6/66NnuG/wBgZtvWUnsZ9AeIXp+tRs9w3+xWfHdtlfIU7o0OvvqyKog3Ya0ASFgNTpSGGGF7X14+qgCRaixliKkM+jmuzLb0beu9KhnmVehPMnRSAfbqelJ5L8TWbU9I26Ptlh9uKHZAhJBIvmABt6qh4D23ZZ80tzjRb+VP2bSdnoqlvpFvYeFqr2K9t/8ARdve3dX/AGUoN4VYX7Nh+0PwonicXVkYZ1JXRYm2uqqrFT3gTxGljanDC53yLJqVCrXYEGOM4GRSF1vdgL25X5Vj1MtnBu0y3pyBO2UWwVf9QA9tZ5Y5vzpEfmYN+rK2MxLqytIptrlswNiNbcNKsxY001FmfNmcachrsbaCzju6EGx561fTS5LcU1NcCfa22RmC5Wygm+o1sbVpjgdXZnlqVbVdE8W14gQyx+xhQ9O/UFql6EsO3Wkcokai3N5AL+q1Uyxbe2aIZNwGL3j7Jirx3KgG6voQemnjSWK1aG8lOiefHhwxyKcgJOZvcNPCltrzJtoS/wDVrRtkjwhcnXuPbX1qasWDd5lTzV5Hdh7yMxxBaBlMZ7yluBOY2Jy6USwrhWKObvgrYn+UFo0DPhdGuBaUcba/VpLT2+GTlm2q2i/gt4xEFBjvnJN89rWA8PGoyxe4RyD2DaQKBiUJJ9FW1A6m9VbOaRZv4EO2d7EhBlMbNkdUADAdc3EeqpxxN8EZZKVhxb6RyR3ELgOptdl5i3Sh4WvMSy35DudrLGALsUFh8SfCopdk2R4m904el48bH3U0RJ5H9EEA5jY9OBNKhkkj5StgNSF9WtIZI8puFUAm1zfgB40qGT4eQhgrAagkEXsbcRY8Ki0NH2G+kl/Y+BpPpDXZ5uK9AeaCpDHm6h77+S/E1m1PSNmk7Zn4sX88epdveTWpx+gwRyf8te7GmPfuNzugtx0NtfDpWeK5NuT7X+BVs6aya9aeaP1ENPJ7OS5tDGr2UYvqFYe0mjCmrHnppHd35f6KGZuUg9dzWTWxficGjBL/AIrfuUvlQNsovY+f/iqZJvsoi66LO0cdkRRbW5NvUKnpsb3biWZ/SkMtxHy52cgXYHiPH8atzxqkjTo+ExP8uRpCj6C5148+laE2oIzOKeR8lTE4tIpO4c49nqqCuXZY6iuAsKTNNoDYqP8A91qMuETjy0z7eDELmlU30iFud2HKljXX5JZX2vYcQ4lfk8utzmU262DX+NVNfUi9v6RTs7Fp8qUqxyldb8jcVY1wVKXJPsvbCw4rHrcWlIsTw4MP4qhOFxiSjOpSMzttwcFH1Eg96N+FWw+4jP7ENGxSkwNcEC9x07q8arfmSXkNsTtT5PEjLkYnS1xe3G5Cnjeqoq2Tk6RnNvYjPhCSRrKrEAcyTeroL6iMncANl7RtFGtuBHP1U5Q5srjk8j1Ud0rf6yix9Xo1kRrZ3EcY/wBf+E0CDn9KP9b+E0kNh4nin64+BpIbCUHtWsbXVTwBva/WjyDzLsOH1BJJI4Xtz8qg2SSBw30kv7HwNJ9Ia7POrV6A82j61IY43avmktxyi3nc2rPn6Rq0vbBTYMWa+chhq2o0PPSjx5VVcAtLj3XfJ07DjN/nmt5i1Lxn6Evl4v8AiZBJsSCPQz5OdiVFHiylzQLBCHG46+78LKt5tCDlN1sRfU0LNKPkEtPCXci/gd1IljyrIzrrqLfEVRkzuT5RohpoqNJ2hbPukme6zC19FP431pRyV2iHysfJl2HdiMD5xy3TgFHlrUnqZfwofysf4mWcDu1Dc9m7HrYg2qEs8vNFuPBFfayi+7uGDayBvWPuNPxZNdC8KKfZG27mF/SW9YoWWS8geKD8yE7tYUtpiCD0DJ99PxZ+gvBh6hzbqYWxDTN6Nycy+jzPxpLNL0JPDH1PptgYQ8ZiLeKi+nlUfEn6Enjj5lbC7BwwlymRl07oJF218qbySq6F4cVxZP8A9M4LtZAZW7QWLjPqt+GgFReWddEvChfZXxe7+zuyBknbs8wsS9u9Y87edNZMl8IbhCuXwWBu/s9FUmRsrC6nMdRby6VHfNh4cDsOwtnkWDsw48Tb4VHfMNkAcdsbZojbtHYIpF++2hvpypqeS+BuEK9iLCbC2YyBo5HK/VIZjqD5U3kyLsiseN8o2eLhFgvK1vwqqJcyNoQQASdOB5360xBtCCLG+nPnfrelYHyYfUElmtqLnn6qVjomeENa9wRwI0IpWMs4aG2pZj5nT2CotkkEIwCzDi1r+rh8aiOjzlhXoTzSQNqiTocbsem/6o+NZ9R0jVpfuZ2H05vX8ab6iEfukKY3sx0HpDl5VY0UxfJS33Hz4/wx8TU9L9n7kdZ+p+xct/RoP8Jv3jVf8cvyT/8AHH8DLc0n5Edft/vVTqV/yGrS/oi2fFvmXXryHhVm1FCk7G0uKbs1sbd48AOgqqEVbL5t7UfbozMWkJYnXmfOo50izSt8iLZ62RfKrJ9lMFSLbCqy2ilhoA2I16DkPvFSb+kio3Is7wDK4t+gkHqN6rh/kun1+w0wkCvEuYDlyH2fEVCTpk+0RbzxgYjDEaWVuHDiKML4ZHKuUKpf/ccR4pFepS+xCX3sS7YF9nnwlFva1WQ+8Uv0xpjHJgwn6qfu1WvukSfSNDDAFiUi/G2pJ91UN8llcGV3m+gxA6Mv7wq/H2iuX2s5ur/VE/xD+9Ucv3Bi+09PxB1HlWeJewBTEEKQwlpDJFpDLUZ0qLJI+PCkM//Z">
            <a:hlinkClick r:id="rId2"/>
          </p:cNvPr>
          <p:cNvSpPr>
            <a:spLocks noChangeAspect="1" noChangeArrowheads="1"/>
          </p:cNvSpPr>
          <p:nvPr/>
        </p:nvSpPr>
        <p:spPr bwMode="auto">
          <a:xfrm>
            <a:off x="53975" y="-10287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9092" name="Picture 4" descr="http://www.saglikaktuel.com/d/news/13954.jpg">
            <a:hlinkClick r:id="rId2"/>
          </p:cNvPr>
          <p:cNvPicPr>
            <a:picLocks noChangeAspect="1" noChangeArrowheads="1"/>
          </p:cNvPicPr>
          <p:nvPr/>
        </p:nvPicPr>
        <p:blipFill>
          <a:blip r:embed="rId3" cstate="print"/>
          <a:srcRect/>
          <a:stretch>
            <a:fillRect/>
          </a:stretch>
        </p:blipFill>
        <p:spPr bwMode="auto">
          <a:xfrm>
            <a:off x="179512" y="260648"/>
            <a:ext cx="2376264" cy="252028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9094" name="Picture 6" descr="http://static3.depositphotos.com/1003570/201/i/950/depositphotos_2017801-Urine-Specimen.jpg">
            <a:hlinkClick r:id="rId4"/>
          </p:cNvPr>
          <p:cNvPicPr>
            <a:picLocks noChangeAspect="1" noChangeArrowheads="1"/>
          </p:cNvPicPr>
          <p:nvPr/>
        </p:nvPicPr>
        <p:blipFill>
          <a:blip r:embed="rId5" cstate="print"/>
          <a:srcRect/>
          <a:stretch>
            <a:fillRect/>
          </a:stretch>
        </p:blipFill>
        <p:spPr bwMode="auto">
          <a:xfrm>
            <a:off x="2843808" y="1484784"/>
            <a:ext cx="2952328" cy="259005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9096" name="Picture 8" descr="http://www.herodevyapilir.com/foto/_biyokimya_nedir_hayalkatibi.com_herodevyapilir.com_20130917-135701.jpg">
            <a:hlinkClick r:id="rId6"/>
          </p:cNvPr>
          <p:cNvPicPr>
            <a:picLocks noChangeAspect="1" noChangeArrowheads="1"/>
          </p:cNvPicPr>
          <p:nvPr/>
        </p:nvPicPr>
        <p:blipFill>
          <a:blip r:embed="rId7" cstate="print"/>
          <a:srcRect/>
          <a:stretch>
            <a:fillRect/>
          </a:stretch>
        </p:blipFill>
        <p:spPr bwMode="auto">
          <a:xfrm>
            <a:off x="5940152" y="3212976"/>
            <a:ext cx="3001516" cy="28083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latin typeface="Times New Roman" pitchFamily="18" charset="0"/>
                <a:cs typeface="Times New Roman" pitchFamily="18" charset="0"/>
              </a:rPr>
              <a:t>Çalıştığı ünitenin kullanıma hazır bulundurulmasında görev alır.</a:t>
            </a:r>
          </a:p>
          <a:p>
            <a:r>
              <a:rPr lang="tr-TR" dirty="0" smtClean="0">
                <a:latin typeface="Times New Roman" pitchFamily="18" charset="0"/>
                <a:cs typeface="Times New Roman" pitchFamily="18" charset="0"/>
              </a:rPr>
              <a:t>Hastaların muayene, tetkik ve tedavi için hazırlanmasına, tıbbi işlem öncesinde elbiselerinin değiştirilmesine ve işlem sonrasında giyinmesine yardım eder.</a:t>
            </a:r>
          </a:p>
          <a:p>
            <a:r>
              <a:rPr lang="tr-TR" dirty="0" smtClean="0">
                <a:latin typeface="Times New Roman" pitchFamily="18" charset="0"/>
                <a:cs typeface="Times New Roman" pitchFamily="18" charset="0"/>
              </a:rPr>
              <a:t>Sağlık meslek mensubunun uygun gördüğü durumlarda hastanın yürümesine ve hareket etmesine yardım eder.</a:t>
            </a:r>
          </a:p>
          <a:p>
            <a:endParaRPr lang="tr-TR" dirty="0"/>
          </a:p>
        </p:txBody>
      </p:sp>
      <p:sp>
        <p:nvSpPr>
          <p:cNvPr id="2" name="1 Başlık"/>
          <p:cNvSpPr>
            <a:spLocks noGrp="1"/>
          </p:cNvSpPr>
          <p:nvPr>
            <p:ph type="title"/>
          </p:nvPr>
        </p:nvSpPr>
        <p:spPr/>
        <p:txBody>
          <a:bodyPr/>
          <a:lstStyle/>
          <a:p>
            <a:r>
              <a:rPr lang="tr-TR" dirty="0" smtClean="0"/>
              <a:t>Sağlık Bakım Teknisyeni</a:t>
            </a:r>
            <a:endParaRPr lang="tr-TR" dirty="0"/>
          </a:p>
        </p:txBody>
      </p:sp>
    </p:spTree>
  </p:cSld>
  <p:clrMapOvr>
    <a:masterClrMapping/>
  </p:clrMapOvr>
  <p:transition>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latin typeface="Times New Roman" pitchFamily="18" charset="0"/>
                <a:cs typeface="Times New Roman" pitchFamily="18" charset="0"/>
              </a:rPr>
              <a:t>Hareket kısıtlılığı olan hastalar için sağlık meslek mensubunun uygun gördüğü pozisyonu verir.</a:t>
            </a:r>
          </a:p>
          <a:p>
            <a:r>
              <a:rPr lang="tr-TR" dirty="0" smtClean="0">
                <a:latin typeface="Times New Roman" pitchFamily="18" charset="0"/>
                <a:cs typeface="Times New Roman" pitchFamily="18" charset="0"/>
              </a:rPr>
              <a:t>İlgilendiği hastaların genel durumunda fark ettiği değişiklikleri sağlık meslek mensubuna bildirir.</a:t>
            </a:r>
          </a:p>
          <a:p>
            <a:r>
              <a:rPr lang="tr-TR" dirty="0" smtClean="0">
                <a:latin typeface="Times New Roman" pitchFamily="18" charset="0"/>
                <a:cs typeface="Times New Roman" pitchFamily="18" charset="0"/>
              </a:rPr>
              <a:t>Sağlık meslek mensuplarının belirlemiş olduğu günlük yaşam aktivitelerine yönelik plan doğrultusunda hastaya yardım eder.</a:t>
            </a:r>
          </a:p>
          <a:p>
            <a:endParaRPr lang="tr-TR" dirty="0"/>
          </a:p>
        </p:txBody>
      </p:sp>
      <p:sp>
        <p:nvSpPr>
          <p:cNvPr id="2" name="1 Başlık"/>
          <p:cNvSpPr>
            <a:spLocks noGrp="1"/>
          </p:cNvSpPr>
          <p:nvPr>
            <p:ph type="title"/>
          </p:nvPr>
        </p:nvSpPr>
        <p:spPr/>
        <p:txBody>
          <a:bodyPr/>
          <a:lstStyle/>
          <a:p>
            <a:r>
              <a:rPr lang="tr-TR" dirty="0" smtClean="0"/>
              <a:t>Sağlık Bakım Teknisyeni</a:t>
            </a:r>
            <a:endParaRPr lang="tr-TR" dirty="0"/>
          </a:p>
        </p:txBody>
      </p:sp>
    </p:spTree>
  </p:cSld>
  <p:clrMapOvr>
    <a:masterClrMapping/>
  </p:clrMapOvr>
  <p:transition>
    <p:comb/>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latin typeface="Times New Roman" pitchFamily="18" charset="0"/>
                <a:cs typeface="Times New Roman" pitchFamily="18" charset="0"/>
              </a:rPr>
              <a:t>Sağlık meslek mensubu tarafından belirlenen beslenme programına uygun olarak hastanın beslenmesine yardımcı olur</a:t>
            </a:r>
          </a:p>
          <a:p>
            <a:r>
              <a:rPr lang="tr-TR" dirty="0" smtClean="0">
                <a:latin typeface="Times New Roman" pitchFamily="18" charset="0"/>
                <a:cs typeface="Times New Roman" pitchFamily="18" charset="0"/>
              </a:rPr>
              <a:t>Sağlık meslek mensubu tarafından belirlenen egzersiz programının hastaya uygulanmasına yardım eder.</a:t>
            </a:r>
          </a:p>
          <a:p>
            <a:r>
              <a:rPr lang="tr-TR" dirty="0" smtClean="0">
                <a:latin typeface="Times New Roman" pitchFamily="18" charset="0"/>
                <a:cs typeface="Times New Roman" pitchFamily="18" charset="0"/>
              </a:rPr>
              <a:t>Kullanılan malzemelerin hazırlanmasına, temizliğine, dezenfeksiyonuna ve uygun şekilde saklanmasına yardım eder.</a:t>
            </a:r>
          </a:p>
          <a:p>
            <a:endParaRPr lang="tr-TR" dirty="0"/>
          </a:p>
        </p:txBody>
      </p:sp>
      <p:sp>
        <p:nvSpPr>
          <p:cNvPr id="2" name="1 Başlık"/>
          <p:cNvSpPr>
            <a:spLocks noGrp="1"/>
          </p:cNvSpPr>
          <p:nvPr>
            <p:ph type="title"/>
          </p:nvPr>
        </p:nvSpPr>
        <p:spPr/>
        <p:txBody>
          <a:bodyPr/>
          <a:lstStyle/>
          <a:p>
            <a:r>
              <a:rPr lang="tr-TR" dirty="0" smtClean="0"/>
              <a:t>Sağlık Bakım Teknisyeni</a:t>
            </a:r>
            <a:endParaRPr lang="tr-TR" dirty="0"/>
          </a:p>
        </p:txBody>
      </p:sp>
    </p:spTree>
  </p:cSld>
  <p:clrMapOvr>
    <a:masterClrMapping/>
  </p:clrMapOvr>
  <p:transition>
    <p:comb/>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Kullanılan aletlerin sterilize edilmesine, kirlenmiş malzemelerin bertaraf edilmesine, tıbbi aletlerin ve malzemelerin kullanıma hazır bulundurulmasına yardım eder.</a:t>
            </a:r>
          </a:p>
          <a:p>
            <a:r>
              <a:rPr lang="tr-TR" dirty="0" smtClean="0">
                <a:latin typeface="Times New Roman" pitchFamily="18" charset="0"/>
                <a:cs typeface="Times New Roman" pitchFamily="18" charset="0"/>
              </a:rPr>
              <a:t>Alınan kan, doku veya diğer örneklerin </a:t>
            </a:r>
            <a:r>
              <a:rPr lang="tr-TR" dirty="0" err="1" smtClean="0">
                <a:latin typeface="Times New Roman" pitchFamily="18" charset="0"/>
                <a:cs typeface="Times New Roman" pitchFamily="18" charset="0"/>
              </a:rPr>
              <a:t>laboratuvara</a:t>
            </a:r>
            <a:r>
              <a:rPr lang="tr-TR" dirty="0" smtClean="0">
                <a:latin typeface="Times New Roman" pitchFamily="18" charset="0"/>
                <a:cs typeface="Times New Roman" pitchFamily="18" charset="0"/>
              </a:rPr>
              <a:t> naklini sağlar.</a:t>
            </a:r>
          </a:p>
          <a:p>
            <a:r>
              <a:rPr lang="tr-TR" dirty="0" smtClean="0">
                <a:latin typeface="Times New Roman" pitchFamily="18" charset="0"/>
                <a:cs typeface="Times New Roman" pitchFamily="18" charset="0"/>
              </a:rPr>
              <a:t>Hastanın başka bir kliniğe ya da birime transferine yardım ve refakat eder.</a:t>
            </a:r>
          </a:p>
          <a:p>
            <a:endParaRPr lang="tr-TR" dirty="0"/>
          </a:p>
        </p:txBody>
      </p:sp>
      <p:sp>
        <p:nvSpPr>
          <p:cNvPr id="2" name="1 Başlık"/>
          <p:cNvSpPr>
            <a:spLocks noGrp="1"/>
          </p:cNvSpPr>
          <p:nvPr>
            <p:ph type="title"/>
          </p:nvPr>
        </p:nvSpPr>
        <p:spPr/>
        <p:txBody>
          <a:bodyPr/>
          <a:lstStyle/>
          <a:p>
            <a:r>
              <a:rPr lang="tr-TR" dirty="0" smtClean="0">
                <a:latin typeface="Times New Roman" pitchFamily="18" charset="0"/>
                <a:cs typeface="Times New Roman" pitchFamily="18" charset="0"/>
              </a:rPr>
              <a:t>Sağlık Bakım Teknisyeni</a:t>
            </a:r>
            <a:endParaRPr lang="tr-TR" dirty="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620688"/>
            <a:ext cx="8291264" cy="5386603"/>
          </a:xfrm>
        </p:spPr>
        <p:txBody>
          <a:bodyPr/>
          <a:lstStyle/>
          <a:p>
            <a:pPr>
              <a:buNone/>
            </a:pPr>
            <a:r>
              <a:rPr lang="tr-TR" dirty="0" smtClean="0">
                <a:latin typeface="Times New Roman" pitchFamily="18" charset="0"/>
                <a:cs typeface="Times New Roman" pitchFamily="18" charset="0"/>
              </a:rPr>
              <a:t>	</a:t>
            </a:r>
          </a:p>
          <a:p>
            <a:pPr>
              <a:buNone/>
            </a:pPr>
            <a:endParaRPr lang="tr-TR" dirty="0" smtClean="0">
              <a:latin typeface="Times New Roman" pitchFamily="18" charset="0"/>
              <a:cs typeface="Times New Roman" pitchFamily="18" charset="0"/>
            </a:endParaRPr>
          </a:p>
          <a:p>
            <a:pPr>
              <a:buNone/>
            </a:pPr>
            <a:endParaRPr lang="tr-TR" sz="2800" dirty="0" smtClean="0">
              <a:latin typeface="Times New Roman" pitchFamily="18" charset="0"/>
              <a:cs typeface="Times New Roman" pitchFamily="18" charset="0"/>
            </a:endParaRPr>
          </a:p>
          <a:p>
            <a:pPr>
              <a:buNone/>
            </a:pPr>
            <a:r>
              <a:rPr lang="tr-TR" sz="2800" dirty="0" smtClean="0">
                <a:latin typeface="Times New Roman" pitchFamily="18" charset="0"/>
                <a:cs typeface="Times New Roman" pitchFamily="18" charset="0"/>
              </a:rPr>
              <a:t>   Ayrıca Mesleki ve Teknik Anadolu Liselerinde 9.sınıfta hiçbir alan olmayacaktır.</a:t>
            </a:r>
          </a:p>
          <a:p>
            <a:pPr>
              <a:buNone/>
            </a:pPr>
            <a:endParaRPr lang="tr-TR" sz="2800" dirty="0" smtClean="0">
              <a:latin typeface="Times New Roman" pitchFamily="18" charset="0"/>
              <a:cs typeface="Times New Roman" pitchFamily="18" charset="0"/>
            </a:endParaRPr>
          </a:p>
          <a:p>
            <a:pPr>
              <a:buNone/>
            </a:pPr>
            <a:r>
              <a:rPr lang="tr-TR" sz="2800" dirty="0" smtClean="0">
                <a:latin typeface="Times New Roman" pitchFamily="18" charset="0"/>
                <a:cs typeface="Times New Roman" pitchFamily="18" charset="0"/>
              </a:rPr>
              <a:t>   Yani bu okullarda 9.sınıf ortak olacak.Dolayısıyla bu sınıf seviyesinde alan dersleri yer almayacak.</a:t>
            </a:r>
            <a:endParaRPr lang="tr-TR" sz="2800" dirty="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548680"/>
            <a:ext cx="8208912" cy="4401205"/>
          </a:xfrm>
          <a:prstGeom prst="rect">
            <a:avLst/>
          </a:prstGeom>
        </p:spPr>
        <p:txBody>
          <a:bodyPr wrap="square">
            <a:spAutoFit/>
          </a:bodyPr>
          <a:lstStyle/>
          <a:p>
            <a:pPr algn="just"/>
            <a:r>
              <a:rPr lang="tr-TR" altLang="tr-TR" sz="2800" dirty="0" smtClean="0">
                <a:solidFill>
                  <a:schemeClr val="accent1"/>
                </a:solidFill>
                <a:latin typeface="Times New Roman" pitchFamily="18" charset="0"/>
                <a:cs typeface="Times New Roman" pitchFamily="18" charset="0"/>
              </a:rPr>
              <a:t>11. Sınıf: </a:t>
            </a:r>
            <a:r>
              <a:rPr lang="tr-TR" altLang="tr-TR" sz="2800" dirty="0" smtClean="0">
                <a:latin typeface="Times New Roman" pitchFamily="18" charset="0"/>
                <a:cs typeface="Times New Roman" pitchFamily="18" charset="0"/>
              </a:rPr>
              <a:t>Öğrenciler temel eğitimini aldığı mesleki eğitim alanı altında yer alan dallardan birini seçerler. Dal eğitimi başlar. Ortak derslerin yanı sıra seçtiği dala ait bilgi ve becerilerin kazandırıldığı dal dersleri verilir.</a:t>
            </a:r>
          </a:p>
          <a:p>
            <a:pPr algn="just"/>
            <a:endParaRPr lang="tr-TR" altLang="tr-TR" sz="2800" dirty="0" smtClean="0">
              <a:latin typeface="Times New Roman" pitchFamily="18" charset="0"/>
              <a:cs typeface="Times New Roman" pitchFamily="18" charset="0"/>
            </a:endParaRPr>
          </a:p>
          <a:p>
            <a:pPr algn="just">
              <a:buFont typeface="Arial" pitchFamily="34" charset="0"/>
              <a:buNone/>
            </a:pPr>
            <a:r>
              <a:rPr lang="tr-TR" altLang="tr-TR" sz="2800" dirty="0" smtClean="0">
                <a:solidFill>
                  <a:schemeClr val="accent1"/>
                </a:solidFill>
                <a:latin typeface="Times New Roman" pitchFamily="18" charset="0"/>
                <a:cs typeface="Times New Roman" pitchFamily="18" charset="0"/>
              </a:rPr>
              <a:t>12. Sınıf: </a:t>
            </a:r>
            <a:r>
              <a:rPr lang="tr-TR" altLang="tr-TR" sz="2800" dirty="0" smtClean="0">
                <a:latin typeface="Times New Roman" pitchFamily="18" charset="0"/>
                <a:cs typeface="Times New Roman" pitchFamily="18" charset="0"/>
              </a:rPr>
              <a:t>Seçtiği dala ait derslerin yanı sıra gerçek ortamda (sağlık kurum ve kuruluşlarında) uygulanan işletmelerde mesleki eğitim dersi verilir. İşletmelerde mesleki eğitim dersinin içeriği zümre öğretmenleri tarafından belirlenir.</a:t>
            </a:r>
            <a:endParaRPr lang="tr-TR" altLang="tr-TR" sz="2800" dirty="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708920"/>
            <a:ext cx="8229600" cy="3298371"/>
          </a:xfrm>
        </p:spPr>
        <p:txBody>
          <a:bodyPr/>
          <a:lstStyle/>
          <a:p>
            <a:r>
              <a:rPr lang="tr-TR" dirty="0" smtClean="0">
                <a:latin typeface="Times New Roman" pitchFamily="18" charset="0"/>
                <a:cs typeface="Times New Roman" pitchFamily="18" charset="0"/>
              </a:rPr>
              <a:t>Anadolu sağlık meslek liselerinin eski alanlarının tümü kapatıldı.Bunların yerine yalnızca ‘’sağlık hizmetleri alanı açıldı.’’</a:t>
            </a:r>
            <a:endParaRPr lang="tr-TR" dirty="0">
              <a:latin typeface="Times New Roman" pitchFamily="18" charset="0"/>
              <a:cs typeface="Times New Roman" pitchFamily="18" charset="0"/>
            </a:endParaRPr>
          </a:p>
        </p:txBody>
      </p:sp>
      <p:sp>
        <p:nvSpPr>
          <p:cNvPr id="2" name="1 Başlık"/>
          <p:cNvSpPr>
            <a:spLocks noGrp="1"/>
          </p:cNvSpPr>
          <p:nvPr>
            <p:ph type="title"/>
          </p:nvPr>
        </p:nvSpPr>
        <p:spPr>
          <a:xfrm>
            <a:off x="467544" y="1124744"/>
            <a:ext cx="8229600" cy="1066800"/>
          </a:xfrm>
        </p:spPr>
        <p:txBody>
          <a:bodyPr>
            <a:normAutofit/>
          </a:bodyPr>
          <a:lstStyle/>
          <a:p>
            <a:r>
              <a:rPr lang="tr-TR" sz="2800" dirty="0" smtClean="0">
                <a:solidFill>
                  <a:schemeClr val="accent1"/>
                </a:solidFill>
              </a:rPr>
              <a:t>2014-2015 yılı itibariyle eski adıyla sağlık meslek liselerinde hangi alanlar olacak?</a:t>
            </a:r>
            <a:endParaRPr lang="tr-TR" sz="2800" dirty="0">
              <a:solidFill>
                <a:schemeClr val="accent1"/>
              </a:solidFill>
            </a:endParaRPr>
          </a:p>
        </p:txBody>
      </p:sp>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95536" y="260649"/>
            <a:ext cx="8388424" cy="3170099"/>
          </a:xfrm>
          <a:prstGeom prst="rect">
            <a:avLst/>
          </a:prstGeom>
          <a:noFill/>
        </p:spPr>
        <p:txBody>
          <a:bodyPr wrap="square">
            <a:spAutoFit/>
          </a:bodyPr>
          <a:lstStyle/>
          <a:p>
            <a:pPr algn="ctr" fontAlgn="auto">
              <a:spcBef>
                <a:spcPts val="0"/>
              </a:spcBef>
              <a:spcAft>
                <a:spcPts val="0"/>
              </a:spcAft>
              <a:defRPr/>
            </a:pPr>
            <a:r>
              <a:rPr lang="tr-TR" sz="40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2014-2015 Eğitim Öğretim yılından itibaren sağlıkla ilgili tek Alan </a:t>
            </a:r>
          </a:p>
          <a:p>
            <a:pPr algn="ctr" fontAlgn="auto">
              <a:spcBef>
                <a:spcPts val="0"/>
              </a:spcBef>
              <a:spcAft>
                <a:spcPts val="0"/>
              </a:spcAft>
              <a:defRPr/>
            </a:pPr>
            <a:endParaRPr lang="tr-TR" sz="4000" dirty="0" smtClean="0">
              <a:solidFill>
                <a:prstClr val="black"/>
              </a:solidFill>
              <a:latin typeface="Times New Roman" pitchFamily="18" charset="0"/>
              <a:cs typeface="Times New Roman" pitchFamily="18" charset="0"/>
            </a:endParaRPr>
          </a:p>
          <a:p>
            <a:pPr algn="ctr" fontAlgn="auto">
              <a:spcBef>
                <a:spcPts val="0"/>
              </a:spcBef>
              <a:spcAft>
                <a:spcPts val="0"/>
              </a:spcAft>
              <a:defRPr/>
            </a:pPr>
            <a:r>
              <a:rPr lang="tr-TR" sz="4000" dirty="0" smtClean="0">
                <a:solidFill>
                  <a:prstClr val="black"/>
                </a:solidFill>
                <a:latin typeface="Times New Roman" pitchFamily="18" charset="0"/>
                <a:cs typeface="Times New Roman" pitchFamily="18" charset="0"/>
              </a:rPr>
              <a:t>SAĞLIK </a:t>
            </a:r>
            <a:r>
              <a:rPr lang="tr-TR" sz="4000" dirty="0">
                <a:solidFill>
                  <a:prstClr val="black"/>
                </a:solidFill>
                <a:latin typeface="Times New Roman" pitchFamily="18" charset="0"/>
                <a:cs typeface="Times New Roman" pitchFamily="18" charset="0"/>
              </a:rPr>
              <a:t>HİZMETLERİ</a:t>
            </a:r>
            <a:endParaRPr lang="tr-TR" sz="4000"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endParaRPr lang="tr-TR" sz="4000" dirty="0">
              <a:solidFill>
                <a:prstClr val="black"/>
              </a:solidFill>
              <a:latin typeface="+mn-lt"/>
              <a:cs typeface="+mn-cs"/>
            </a:endParaRPr>
          </a:p>
        </p:txBody>
      </p:sp>
      <p:cxnSp>
        <p:nvCxnSpPr>
          <p:cNvPr id="3" name="Düz Ok Bağlayıcısı 2"/>
          <p:cNvCxnSpPr/>
          <p:nvPr/>
        </p:nvCxnSpPr>
        <p:spPr>
          <a:xfrm flipH="1">
            <a:off x="2483768" y="3068960"/>
            <a:ext cx="432048" cy="644848"/>
          </a:xfrm>
          <a:prstGeom prst="straightConnector1">
            <a:avLst/>
          </a:prstGeom>
          <a:ln w="28575" cap="rnd">
            <a:solidFill>
              <a:srgbClr val="FF0000"/>
            </a:solidFill>
            <a:bevel/>
            <a:tailEnd type="arrow"/>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a:off x="4572000" y="3068960"/>
            <a:ext cx="24384" cy="868239"/>
          </a:xfrm>
          <a:prstGeom prst="straightConnector1">
            <a:avLst/>
          </a:prstGeom>
          <a:ln w="28575" cap="rnd">
            <a:solidFill>
              <a:srgbClr val="FF0000"/>
            </a:solidFill>
            <a:bevel/>
            <a:tailEnd type="arrow"/>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a:off x="6372200" y="3068960"/>
            <a:ext cx="648742" cy="788864"/>
          </a:xfrm>
          <a:prstGeom prst="straightConnector1">
            <a:avLst/>
          </a:prstGeom>
          <a:ln w="28575" cap="rnd">
            <a:solidFill>
              <a:srgbClr val="FF0000"/>
            </a:solidFill>
            <a:bevel/>
            <a:tailEnd type="arrow"/>
          </a:ln>
        </p:spPr>
        <p:style>
          <a:lnRef idx="1">
            <a:schemeClr val="accent1"/>
          </a:lnRef>
          <a:fillRef idx="0">
            <a:schemeClr val="accent1"/>
          </a:fillRef>
          <a:effectRef idx="0">
            <a:schemeClr val="accent1"/>
          </a:effectRef>
          <a:fontRef idx="minor">
            <a:schemeClr val="tx1"/>
          </a:fontRef>
        </p:style>
      </p:cxnSp>
      <p:sp>
        <p:nvSpPr>
          <p:cNvPr id="6151" name="Metin kutusu 8"/>
          <p:cNvSpPr txBox="1">
            <a:spLocks noChangeArrowheads="1"/>
          </p:cNvSpPr>
          <p:nvPr/>
        </p:nvSpPr>
        <p:spPr bwMode="auto">
          <a:xfrm>
            <a:off x="899592" y="4005064"/>
            <a:ext cx="2159521" cy="707886"/>
          </a:xfrm>
          <a:prstGeom prst="rect">
            <a:avLst/>
          </a:prstGeom>
          <a:noFill/>
          <a:ln w="9525">
            <a:noFill/>
            <a:miter lim="800000"/>
            <a:headEnd/>
            <a:tailEnd/>
          </a:ln>
        </p:spPr>
        <p:txBody>
          <a:bodyPr wrap="square">
            <a:spAutoFit/>
          </a:bodyPr>
          <a:lstStyle/>
          <a:p>
            <a:pPr algn="ctr"/>
            <a:r>
              <a:rPr lang="tr-TR" altLang="tr-TR" sz="2000" b="1" dirty="0"/>
              <a:t>Ebe Yardımcılığı </a:t>
            </a:r>
          </a:p>
          <a:p>
            <a:pPr algn="ctr"/>
            <a:r>
              <a:rPr lang="tr-TR" altLang="tr-TR" sz="2000" b="1" dirty="0"/>
              <a:t>Dalı</a:t>
            </a:r>
          </a:p>
        </p:txBody>
      </p:sp>
      <p:sp>
        <p:nvSpPr>
          <p:cNvPr id="6152" name="Metin kutusu 10"/>
          <p:cNvSpPr txBox="1">
            <a:spLocks noChangeArrowheads="1"/>
          </p:cNvSpPr>
          <p:nvPr/>
        </p:nvSpPr>
        <p:spPr bwMode="auto">
          <a:xfrm>
            <a:off x="3491880" y="4149080"/>
            <a:ext cx="2376264" cy="707886"/>
          </a:xfrm>
          <a:prstGeom prst="rect">
            <a:avLst/>
          </a:prstGeom>
          <a:noFill/>
          <a:ln w="9525">
            <a:noFill/>
            <a:miter lim="800000"/>
            <a:headEnd/>
            <a:tailEnd/>
          </a:ln>
        </p:spPr>
        <p:txBody>
          <a:bodyPr wrap="square">
            <a:spAutoFit/>
          </a:bodyPr>
          <a:lstStyle/>
          <a:p>
            <a:pPr algn="ctr"/>
            <a:r>
              <a:rPr lang="tr-TR" altLang="tr-TR" sz="2000" b="1" dirty="0"/>
              <a:t>Hemşire Yardımcılığı Dalı</a:t>
            </a:r>
          </a:p>
        </p:txBody>
      </p:sp>
      <p:sp>
        <p:nvSpPr>
          <p:cNvPr id="6153" name="Metin kutusu 11"/>
          <p:cNvSpPr txBox="1">
            <a:spLocks noChangeArrowheads="1"/>
          </p:cNvSpPr>
          <p:nvPr/>
        </p:nvSpPr>
        <p:spPr bwMode="auto">
          <a:xfrm>
            <a:off x="5724128" y="4077072"/>
            <a:ext cx="3184525" cy="708025"/>
          </a:xfrm>
          <a:prstGeom prst="rect">
            <a:avLst/>
          </a:prstGeom>
          <a:noFill/>
          <a:ln w="9525">
            <a:noFill/>
            <a:miter lim="800000"/>
            <a:headEnd/>
            <a:tailEnd/>
          </a:ln>
        </p:spPr>
        <p:txBody>
          <a:bodyPr>
            <a:spAutoFit/>
          </a:bodyPr>
          <a:lstStyle/>
          <a:p>
            <a:pPr algn="ctr"/>
            <a:r>
              <a:rPr lang="tr-TR" altLang="tr-TR" sz="2000" b="1" dirty="0"/>
              <a:t>Sağlık </a:t>
            </a:r>
            <a:r>
              <a:rPr lang="tr-TR" altLang="tr-TR" sz="2000" b="1" dirty="0">
                <a:latin typeface="Times New Roman" pitchFamily="18" charset="0"/>
                <a:cs typeface="Times New Roman" pitchFamily="18" charset="0"/>
              </a:rPr>
              <a:t>Bakım</a:t>
            </a:r>
            <a:r>
              <a:rPr lang="tr-TR" altLang="tr-TR" sz="2000" b="1" dirty="0"/>
              <a:t> Teknisyenliği Dalı</a:t>
            </a:r>
          </a:p>
        </p:txBody>
      </p:sp>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p:txBody>
          <a:bodyPr/>
          <a:lstStyle/>
          <a:p>
            <a:r>
              <a:rPr lang="tr-TR" dirty="0" smtClean="0">
                <a:latin typeface="Times New Roman" pitchFamily="18" charset="0"/>
                <a:cs typeface="Times New Roman" pitchFamily="18" charset="0"/>
              </a:rPr>
              <a:t>9.Sınıf </a:t>
            </a:r>
            <a:r>
              <a:rPr lang="tr-TR" smtClean="0">
                <a:latin typeface="Times New Roman" pitchFamily="18" charset="0"/>
                <a:cs typeface="Times New Roman" pitchFamily="18" charset="0"/>
              </a:rPr>
              <a:t>kontenjanımız </a:t>
            </a:r>
            <a:r>
              <a:rPr lang="tr-TR" smtClean="0">
                <a:latin typeface="Times New Roman" pitchFamily="18" charset="0"/>
                <a:cs typeface="Times New Roman" pitchFamily="18" charset="0"/>
              </a:rPr>
              <a:t>2020-2021 </a:t>
            </a:r>
            <a:r>
              <a:rPr lang="tr-TR" dirty="0" smtClean="0">
                <a:latin typeface="Times New Roman" pitchFamily="18" charset="0"/>
                <a:cs typeface="Times New Roman" pitchFamily="18" charset="0"/>
              </a:rPr>
              <a:t>yılı </a:t>
            </a:r>
            <a:r>
              <a:rPr lang="tr-TR" smtClean="0">
                <a:latin typeface="Times New Roman" pitchFamily="18" charset="0"/>
                <a:cs typeface="Times New Roman" pitchFamily="18" charset="0"/>
              </a:rPr>
              <a:t>itibariyle </a:t>
            </a:r>
            <a:r>
              <a:rPr lang="tr-TR" smtClean="0">
                <a:latin typeface="Times New Roman" pitchFamily="18" charset="0"/>
                <a:cs typeface="Times New Roman" pitchFamily="18" charset="0"/>
              </a:rPr>
              <a:t>136</a:t>
            </a:r>
            <a:r>
              <a:rPr lang="tr-TR" smtClean="0">
                <a:latin typeface="Times New Roman" pitchFamily="18" charset="0"/>
                <a:cs typeface="Times New Roman" pitchFamily="18" charset="0"/>
              </a:rPr>
              <a:t>’dır</a:t>
            </a:r>
            <a:r>
              <a:rPr lang="tr-TR" dirty="0" smtClean="0">
                <a:latin typeface="Times New Roman" pitchFamily="18" charset="0"/>
                <a:cs typeface="Times New Roman" pitchFamily="18" charset="0"/>
              </a:rPr>
              <a:t>.</a:t>
            </a:r>
          </a:p>
          <a:p>
            <a:r>
              <a:rPr lang="tr-TR" dirty="0" smtClean="0">
                <a:latin typeface="Times New Roman" pitchFamily="18" charset="0"/>
                <a:cs typeface="Times New Roman" pitchFamily="18" charset="0"/>
              </a:rPr>
              <a:t>Mesleki ve teknik ortaöğretim kurumlarında 10.sınıf seviyesinde meslek alanlarına alınacak öğrenci sayıları 9.sınıf öğrenci sayıları,okulunun fiziki şartları,öğrenci istihdamı,öğretmen sayıları vb. dikkate alınarak belirlenir.</a:t>
            </a:r>
          </a:p>
          <a:p>
            <a:endParaRPr lang="tr-TR" dirty="0"/>
          </a:p>
        </p:txBody>
      </p:sp>
      <p:sp>
        <p:nvSpPr>
          <p:cNvPr id="7" name="6 Başlık"/>
          <p:cNvSpPr>
            <a:spLocks noGrp="1"/>
          </p:cNvSpPr>
          <p:nvPr>
            <p:ph type="title"/>
          </p:nvPr>
        </p:nvSpPr>
        <p:spPr/>
        <p:txBody>
          <a:bodyPr/>
          <a:lstStyle/>
          <a:p>
            <a:r>
              <a:rPr lang="tr-TR" dirty="0" smtClean="0"/>
              <a:t>  KONTENJANLAR</a:t>
            </a:r>
            <a:endParaRPr lang="tr-TR" dirty="0"/>
          </a:p>
        </p:txBody>
      </p:sp>
    </p:spTree>
  </p:cSld>
  <p:clrMapOvr>
    <a:masterClrMapping/>
  </p:clrMapOvr>
  <p:transition>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TotalTime>
  <Words>786</Words>
  <Application>Microsoft Office PowerPoint</Application>
  <PresentationFormat>Ekran Gösterisi (4:3)</PresentationFormat>
  <Paragraphs>104</Paragraphs>
  <Slides>46</Slides>
  <Notes>0</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Kalabalık</vt:lpstr>
      <vt:lpstr>ÇAY MESLEKİ VE TEKNİK ANADOLU LİSESİ</vt:lpstr>
      <vt:lpstr>          2019-2020 YILI İTİBARİYLE… </vt:lpstr>
      <vt:lpstr>Anadolu Sağlık Meslek Liselerinin  Yeni Adı</vt:lpstr>
      <vt:lpstr>PowerPoint Sunusu</vt:lpstr>
      <vt:lpstr>PowerPoint Sunusu</vt:lpstr>
      <vt:lpstr>PowerPoint Sunusu</vt:lpstr>
      <vt:lpstr>2014-2015 yılı itibariyle eski adıyla sağlık meslek liselerinde hangi alanlar olacak?</vt:lpstr>
      <vt:lpstr>PowerPoint Sunusu</vt:lpstr>
      <vt:lpstr>  KONTENJANLAR</vt:lpstr>
      <vt:lpstr>Mesleki ve Teknik Anadolu Liselerinde alan ve dal seçimi ne zaman ve nasıl yapılacak?</vt:lpstr>
      <vt:lpstr>PowerPoint Sunusu</vt:lpstr>
      <vt:lpstr>          Hemşire Yardımcısı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Ebe Yardımcısı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Sağlık Bakım Teknisyeni</vt:lpstr>
      <vt:lpstr>Sağlık Bakım Teknisyeni</vt:lpstr>
      <vt:lpstr>Sağlık Bakım Teknisyeni</vt:lpstr>
      <vt:lpstr>Sağlık Bakım Teknisyeni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casper</dc:creator>
  <cp:lastModifiedBy>Casperpc</cp:lastModifiedBy>
  <cp:revision>71</cp:revision>
  <dcterms:created xsi:type="dcterms:W3CDTF">2015-05-11T11:58:10Z</dcterms:created>
  <dcterms:modified xsi:type="dcterms:W3CDTF">2020-06-04T08:47:06Z</dcterms:modified>
</cp:coreProperties>
</file>